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685" r:id="rId2"/>
  </p:sldMasterIdLst>
  <p:notesMasterIdLst>
    <p:notesMasterId r:id="rId50"/>
  </p:notesMasterIdLst>
  <p:handoutMasterIdLst>
    <p:handoutMasterId r:id="rId51"/>
  </p:handoutMasterIdLst>
  <p:sldIdLst>
    <p:sldId id="322" r:id="rId3"/>
    <p:sldId id="350" r:id="rId4"/>
    <p:sldId id="291" r:id="rId5"/>
    <p:sldId id="352" r:id="rId6"/>
    <p:sldId id="353" r:id="rId7"/>
    <p:sldId id="401" r:id="rId8"/>
    <p:sldId id="354" r:id="rId9"/>
    <p:sldId id="355" r:id="rId10"/>
    <p:sldId id="367" r:id="rId11"/>
    <p:sldId id="356" r:id="rId12"/>
    <p:sldId id="357" r:id="rId13"/>
    <p:sldId id="358" r:id="rId14"/>
    <p:sldId id="359" r:id="rId15"/>
    <p:sldId id="360" r:id="rId16"/>
    <p:sldId id="361" r:id="rId17"/>
    <p:sldId id="363" r:id="rId18"/>
    <p:sldId id="364" r:id="rId19"/>
    <p:sldId id="365" r:id="rId20"/>
    <p:sldId id="366" r:id="rId21"/>
    <p:sldId id="369" r:id="rId22"/>
    <p:sldId id="370" r:id="rId23"/>
    <p:sldId id="371" r:id="rId24"/>
    <p:sldId id="372" r:id="rId25"/>
    <p:sldId id="374" r:id="rId26"/>
    <p:sldId id="375" r:id="rId27"/>
    <p:sldId id="376" r:id="rId28"/>
    <p:sldId id="377" r:id="rId29"/>
    <p:sldId id="378" r:id="rId30"/>
    <p:sldId id="379" r:id="rId31"/>
    <p:sldId id="380" r:id="rId32"/>
    <p:sldId id="381" r:id="rId33"/>
    <p:sldId id="382" r:id="rId34"/>
    <p:sldId id="383" r:id="rId35"/>
    <p:sldId id="384" r:id="rId36"/>
    <p:sldId id="385" r:id="rId37"/>
    <p:sldId id="386" r:id="rId38"/>
    <p:sldId id="387" r:id="rId39"/>
    <p:sldId id="388" r:id="rId40"/>
    <p:sldId id="389" r:id="rId41"/>
    <p:sldId id="390" r:id="rId42"/>
    <p:sldId id="391" r:id="rId43"/>
    <p:sldId id="393" r:id="rId44"/>
    <p:sldId id="394" r:id="rId45"/>
    <p:sldId id="395" r:id="rId46"/>
    <p:sldId id="396" r:id="rId47"/>
    <p:sldId id="397" r:id="rId48"/>
    <p:sldId id="400" r:id="rId49"/>
  </p:sldIdLst>
  <p:sldSz cx="10287000" cy="6858000" type="35mm"/>
  <p:notesSz cx="7099300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2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ad" initials="r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9200"/>
    <a:srgbClr val="008000"/>
    <a:srgbClr val="C5C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48" autoAdjust="0"/>
    <p:restoredTop sz="94566" autoAdjust="0"/>
  </p:normalViewPr>
  <p:slideViewPr>
    <p:cSldViewPr>
      <p:cViewPr varScale="1">
        <p:scale>
          <a:sx n="98" d="100"/>
          <a:sy n="98" d="100"/>
        </p:scale>
        <p:origin x="1470" y="84"/>
      </p:cViewPr>
      <p:guideLst>
        <p:guide orient="horz" pos="2160"/>
        <p:guide pos="3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800" y="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/>
          <a:lstStyle>
            <a:lvl1pPr algn="r">
              <a:defRPr sz="1200"/>
            </a:lvl1pPr>
          </a:lstStyle>
          <a:p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45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800" y="972145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 anchor="b"/>
          <a:lstStyle>
            <a:lvl1pPr algn="r">
              <a:defRPr sz="1200"/>
            </a:lvl1pPr>
          </a:lstStyle>
          <a:p>
            <a:fld id="{DF901940-E5F3-42DB-99D3-3993E66D306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26016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800" y="1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AU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69925" y="765175"/>
            <a:ext cx="575945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930" y="4861444"/>
            <a:ext cx="5679440" cy="4605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720493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800" y="9720493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B9CFE92-BD0D-4AD1-9099-33F8449FD0E4}" type="slidenum">
              <a:rPr lang="en-AU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430630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D0AD3B-1A11-4C08-919F-244F6FEA408B}" type="slidenum">
              <a:rPr lang="en-AU" smtClean="0"/>
              <a:pPr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8985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29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86A56226-4868-40AE-8335-88BADB5FF7B3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E54F4F6D-FC15-47B6-8EC1-82C1ADD3F19E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00963" y="228600"/>
            <a:ext cx="2071688" cy="6019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5900" y="228600"/>
            <a:ext cx="6062663" cy="6019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7A4298B1-BE91-4684-B3C4-3EE450043D09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0465" y="4956050"/>
            <a:ext cx="9105036" cy="916230"/>
          </a:xfrm>
          <a:effectLst/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0516" y="5872280"/>
            <a:ext cx="9114986" cy="6108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96384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879" y="985721"/>
            <a:ext cx="8933243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879" y="1749245"/>
            <a:ext cx="8933244" cy="4428446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9346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5139" y="527605"/>
            <a:ext cx="7558898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1224" y="1443835"/>
            <a:ext cx="7558898" cy="4733855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631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1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2616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833015"/>
            <a:ext cx="9258300" cy="58462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1"/>
            <a:ext cx="45434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1"/>
            <a:ext cx="45434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39467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086" y="985720"/>
            <a:ext cx="9258300" cy="72281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5086" y="1780720"/>
            <a:ext cx="4638414" cy="571629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592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5086" y="2391540"/>
            <a:ext cx="4638414" cy="335951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1" y="1780720"/>
            <a:ext cx="4619887" cy="571630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592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391541"/>
            <a:ext cx="4619887" cy="335951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9960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98199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714A7D13-DA09-415E-9530-06F75B16A7D6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1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1435101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7212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44787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0670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58075" y="274639"/>
            <a:ext cx="23145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274639"/>
            <a:ext cx="6772275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5913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4406904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4CC974D3-53CB-4D8C-AED3-12D75DCCF8CC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5902" y="1295400"/>
            <a:ext cx="4067175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05478" y="1295400"/>
            <a:ext cx="4067175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165EF9DE-15CD-4A73-B4F7-23AC47FBEAC8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0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0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6050" y="1535113"/>
            <a:ext cx="45466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6050" y="2174875"/>
            <a:ext cx="4546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33F50FD5-7D52-42EB-BDC8-C9EC3CCC6D63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8B771898-7976-48C9-92A7-62935B5A0F83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0CF4429A-34CF-451D-9A05-8291582673BA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73050"/>
            <a:ext cx="338455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2725" y="273054"/>
            <a:ext cx="574992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1435103"/>
            <a:ext cx="338455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2224C666-DF94-4A66-B382-10253D31873C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125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125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125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SIT172 Programming for Engineers (2005)	Lecture 4, Page </a:t>
            </a:r>
            <a:fld id="{0109776E-F618-4F2A-8C1B-A082FBC43236}" type="slidenum">
              <a:rPr lang="en-AU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9" name="Picture 7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-152400"/>
            <a:ext cx="10287000" cy="7010400"/>
          </a:xfrm>
          <a:prstGeom prst="rect">
            <a:avLst/>
          </a:prstGeom>
          <a:noFill/>
        </p:spPr>
      </p:pic>
      <p:sp>
        <p:nvSpPr>
          <p:cNvPr id="8200" name="Rectangle 8"/>
          <p:cNvSpPr>
            <a:spLocks noChangeArrowheads="1"/>
          </p:cNvSpPr>
          <p:nvPr userDrawn="1"/>
        </p:nvSpPr>
        <p:spPr bwMode="auto">
          <a:xfrm>
            <a:off x="0" y="1143000"/>
            <a:ext cx="10287000" cy="52578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pic>
        <p:nvPicPr>
          <p:cNvPr id="8201" name="Picture 9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81002" y="2362204"/>
            <a:ext cx="733425" cy="733425"/>
          </a:xfrm>
          <a:prstGeom prst="rect">
            <a:avLst/>
          </a:prstGeom>
          <a:noFill/>
        </p:spPr>
      </p:pic>
      <p:pic>
        <p:nvPicPr>
          <p:cNvPr id="8202" name="Picture 10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8077201" y="6505579"/>
            <a:ext cx="2019300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85900" y="228600"/>
            <a:ext cx="828675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85900" y="1295400"/>
            <a:ext cx="828675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485902" y="6477000"/>
            <a:ext cx="6096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tabLst>
                <a:tab pos="5207000" algn="r"/>
              </a:tabLst>
              <a:defRPr sz="1400" b="1">
                <a:latin typeface="+mn-lt"/>
              </a:defRPr>
            </a:lvl1pPr>
          </a:lstStyle>
          <a:p>
            <a:r>
              <a:rPr lang="en-AU"/>
              <a:t>SIT172 Programming for Engineers (2005)	Lecture 4, Page </a:t>
            </a:r>
            <a:fld id="{AAC6B112-AE25-4431-9FD0-CFCB191A4CCE}" type="slidenum">
              <a:rPr lang="en-AU"/>
              <a:pPr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600201"/>
            <a:ext cx="92583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3077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lang="en-US" sz="3600" kern="1200" dirty="0">
          <a:solidFill>
            <a:srgbClr val="659200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7.png"/><Relationship Id="rId4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7.png"/><Relationship Id="rId4" Type="http://schemas.openxmlformats.org/officeDocument/2006/relationships/image" Target="../media/image1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7.png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7.png"/><Relationship Id="rId4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7.png"/><Relationship Id="rId4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7.png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7.png"/><Relationship Id="rId4" Type="http://schemas.openxmlformats.org/officeDocument/2006/relationships/image" Target="../media/image22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7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media" Target="../media/media35.m4a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14.xml"/><Relationship Id="rId4" Type="http://schemas.openxmlformats.org/officeDocument/2006/relationships/audio" Target="../media/media35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8335" y="1"/>
            <a:ext cx="5182820" cy="1068935"/>
          </a:xfrm>
        </p:spPr>
        <p:txBody>
          <a:bodyPr>
            <a:noAutofit/>
          </a:bodyPr>
          <a:lstStyle/>
          <a:p>
            <a:br>
              <a:rPr lang="en-US" sz="3200" dirty="0"/>
            </a:br>
            <a:r>
              <a:rPr lang="en-US" sz="3200" dirty="0"/>
              <a:t>SIT105 - Critical Thinking and Problem Solving for IT</a:t>
            </a:r>
            <a:br>
              <a:rPr lang="en-US" sz="3200" dirty="0"/>
            </a:br>
            <a:r>
              <a:rPr lang="en-US" sz="3200" u="sng" dirty="0">
                <a:solidFill>
                  <a:srgbClr val="FFFF00"/>
                </a:solidFill>
              </a:rPr>
              <a:t>Class 08</a:t>
            </a:r>
            <a:endParaRPr lang="en-US" sz="3200" u="sng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65000"/>
                  </a:prst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95900" y="5334000"/>
            <a:ext cx="4967335" cy="6108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rPr>
              <a:t>Dr. Frank Jiang</a:t>
            </a:r>
          </a:p>
          <a:p>
            <a:r>
              <a:rPr 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rPr>
              <a:t>Frank.Jiang@deakin.edu.au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5223911"/>
            <a:ext cx="48387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rgbClr val="FFFF00"/>
                </a:solidFill>
              </a:rPr>
              <a:t>Part 1 </a:t>
            </a:r>
            <a:r>
              <a:rPr lang="en-US" sz="2800" dirty="0">
                <a:solidFill>
                  <a:srgbClr val="FFFF00"/>
                </a:solidFill>
              </a:rPr>
              <a:t>– Repetition Statements</a:t>
            </a:r>
            <a:endParaRPr lang="en-US" sz="2800" b="1" dirty="0">
              <a:solidFill>
                <a:srgbClr val="FFFF00"/>
              </a:solidFill>
            </a:endParaRPr>
          </a:p>
          <a:p>
            <a:pPr>
              <a:buNone/>
            </a:pPr>
            <a:r>
              <a:rPr lang="en-US" sz="2800" b="1" dirty="0">
                <a:solidFill>
                  <a:srgbClr val="FFFF00"/>
                </a:solidFill>
              </a:rPr>
              <a:t>Part 2 </a:t>
            </a:r>
            <a:r>
              <a:rPr lang="en-US" sz="2800" dirty="0">
                <a:solidFill>
                  <a:srgbClr val="FFFF00"/>
                </a:solidFill>
              </a:rPr>
              <a:t>– </a:t>
            </a:r>
            <a:r>
              <a:rPr lang="en-GB" sz="2800" dirty="0">
                <a:solidFill>
                  <a:srgbClr val="FFFF00"/>
                </a:solidFill>
              </a:rPr>
              <a:t>Modularisation</a:t>
            </a:r>
            <a:endParaRPr lang="en-US" sz="2800" dirty="0">
              <a:solidFill>
                <a:srgbClr val="FFFF00"/>
              </a:solidFill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6AEF85-DD29-4DAA-BBC4-3658B0584F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491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733425" y="1143000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Narrow" pitchFamily="34" charset="0"/>
              </a:rPr>
              <a:t>DOWHILE Statement - Example 2b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800100" y="2133600"/>
            <a:ext cx="8543925" cy="45259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b="1" dirty="0">
                <a:solidFill>
                  <a:srgbClr val="00B050"/>
                </a:solidFill>
              </a:rPr>
              <a:t>// using constants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b="1" dirty="0">
                <a:solidFill>
                  <a:srgbClr val="00B050"/>
                </a:solidFill>
              </a:rPr>
              <a:t>// for maintenance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LOWER_LIMIT = 13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UPPER_LIMIT = 19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endParaRPr lang="en-GB" sz="2800" dirty="0">
              <a:solidFill>
                <a:schemeClr val="tx1"/>
              </a:solidFill>
            </a:endParaRP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age = LOWER_LIMIT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DOWHILE age &gt;= LOWER_LIMIT AND age &lt;= UPPER_LIMIT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	PRINT age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	age = age + 1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ENDDO</a:t>
            </a:r>
          </a:p>
        </p:txBody>
      </p:sp>
      <p:pic>
        <p:nvPicPr>
          <p:cNvPr id="4" name="Picture 2" descr="http://business901.com/wp-content/uploads/2009/08/iStock_000008482342XSma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525" y="2133600"/>
            <a:ext cx="2930525" cy="21978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9500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66700" y="1036638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Narrow" pitchFamily="34" charset="0"/>
              </a:rPr>
              <a:t>DOWHILE Statement - Example 3a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495300" y="1600200"/>
            <a:ext cx="9601200" cy="51022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dirty="0">
                <a:solidFill>
                  <a:schemeClr val="tx1"/>
                </a:solidFill>
              </a:rPr>
              <a:t>LOWER_LIMIT = 13, UPPER_LIMIT = 19, MINIMUM_AGE = 0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dirty="0">
                <a:solidFill>
                  <a:schemeClr val="tx1"/>
                </a:solidFill>
              </a:rPr>
              <a:t>PRINT “Please type an age value: ”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dirty="0">
                <a:solidFill>
                  <a:schemeClr val="tx1"/>
                </a:solidFill>
              </a:rPr>
              <a:t>READ</a:t>
            </a:r>
            <a:r>
              <a:rPr lang="en-GB" sz="2700" dirty="0"/>
              <a:t> </a:t>
            </a:r>
            <a:r>
              <a:rPr lang="en-GB" sz="2700" dirty="0">
                <a:solidFill>
                  <a:srgbClr val="FF0000"/>
                </a:solidFill>
              </a:rPr>
              <a:t>age</a:t>
            </a:r>
            <a:r>
              <a:rPr lang="en-GB" sz="2700" dirty="0"/>
              <a:t>  </a:t>
            </a:r>
            <a:endParaRPr lang="en-GB" sz="2700" b="1" dirty="0">
              <a:solidFill>
                <a:srgbClr val="00B050"/>
              </a:solidFill>
            </a:endParaRP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u="sng" dirty="0">
                <a:solidFill>
                  <a:schemeClr val="tx1"/>
                </a:solidFill>
              </a:rPr>
              <a:t>DOWHILE</a:t>
            </a:r>
            <a:r>
              <a:rPr lang="en-GB" sz="2700" u="sng" dirty="0"/>
              <a:t> </a:t>
            </a:r>
            <a:r>
              <a:rPr lang="en-GB" sz="2700" u="sng" dirty="0">
                <a:solidFill>
                  <a:srgbClr val="FF0000"/>
                </a:solidFill>
              </a:rPr>
              <a:t>age</a:t>
            </a:r>
            <a:r>
              <a:rPr lang="en-GB" sz="2700" u="sng" dirty="0"/>
              <a:t> &gt;= </a:t>
            </a:r>
            <a:r>
              <a:rPr lang="en-GB" sz="2700" u="sng" dirty="0">
                <a:solidFill>
                  <a:srgbClr val="FF0000"/>
                </a:solidFill>
              </a:rPr>
              <a:t>MINIMUM_AGE</a:t>
            </a:r>
            <a:r>
              <a:rPr lang="en-GB" sz="2700" u="sng" dirty="0"/>
              <a:t> </a:t>
            </a:r>
            <a:r>
              <a:rPr lang="en-GB" sz="2400" b="1" dirty="0">
                <a:solidFill>
                  <a:srgbClr val="00B050"/>
                </a:solidFill>
              </a:rPr>
              <a:t>// don’t do the loop if its negative</a:t>
            </a:r>
            <a:endParaRPr lang="en-GB" sz="2400" dirty="0"/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dirty="0"/>
              <a:t>	</a:t>
            </a:r>
            <a:r>
              <a:rPr lang="en-GB" sz="2700" dirty="0">
                <a:solidFill>
                  <a:schemeClr val="tx1"/>
                </a:solidFill>
              </a:rPr>
              <a:t>IF age &gt;= LOWER_LIMIT AND age &lt;= UPPER_LIMIT THEN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dirty="0">
                <a:solidFill>
                  <a:schemeClr val="tx1"/>
                </a:solidFill>
              </a:rPr>
              <a:t>		PRINT age, “ is a teenager value”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dirty="0">
                <a:solidFill>
                  <a:schemeClr val="tx1"/>
                </a:solidFill>
              </a:rPr>
              <a:t>	ENDIF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dirty="0">
                <a:solidFill>
                  <a:schemeClr val="tx1"/>
                </a:solidFill>
              </a:rPr>
              <a:t>	PRINT “Please type an age value: ”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dirty="0"/>
              <a:t>	</a:t>
            </a:r>
            <a:r>
              <a:rPr lang="en-GB" sz="2700" dirty="0">
                <a:solidFill>
                  <a:schemeClr val="tx1"/>
                </a:solidFill>
              </a:rPr>
              <a:t>READ age </a:t>
            </a:r>
            <a:r>
              <a:rPr lang="en-GB" sz="2800" b="1" dirty="0">
                <a:solidFill>
                  <a:srgbClr val="00B050"/>
                </a:solidFill>
              </a:rPr>
              <a:t>// get the next age value</a:t>
            </a:r>
            <a:endParaRPr lang="en-GB" sz="2700" dirty="0"/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700" dirty="0">
                <a:solidFill>
                  <a:schemeClr val="tx1"/>
                </a:solidFill>
              </a:rPr>
              <a:t>ENDDO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30CBEA5-F9EE-4089-BAC0-C84E7D7EAA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0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723900" y="1371600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Narrow" pitchFamily="34" charset="0"/>
              </a:rPr>
              <a:t>DOWHILE Statement - Example 3b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876300" y="1828800"/>
            <a:ext cx="8543925" cy="4800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LOWER_LIMIT = 13, UPPER_LIMIT = 19, </a:t>
            </a:r>
            <a:r>
              <a:rPr lang="en-GB" sz="2800" dirty="0">
                <a:solidFill>
                  <a:srgbClr val="FF0000"/>
                </a:solidFill>
              </a:rPr>
              <a:t>MINIMUM_AGE = 0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rgbClr val="FF0000"/>
                </a:solidFill>
              </a:rPr>
              <a:t>age = MINIMUM_AGE</a:t>
            </a:r>
            <a:r>
              <a:rPr lang="en-GB" sz="2800" dirty="0"/>
              <a:t>	</a:t>
            </a:r>
            <a:r>
              <a:rPr lang="en-GB" sz="2800" b="1" dirty="0">
                <a:solidFill>
                  <a:srgbClr val="00B050"/>
                </a:solidFill>
              </a:rPr>
              <a:t>// ensure that the loop runs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DOWHILE</a:t>
            </a:r>
            <a:r>
              <a:rPr lang="en-GB" sz="2800" dirty="0"/>
              <a:t> </a:t>
            </a:r>
            <a:r>
              <a:rPr lang="en-GB" sz="2800" dirty="0">
                <a:solidFill>
                  <a:srgbClr val="FF0000"/>
                </a:solidFill>
              </a:rPr>
              <a:t>age</a:t>
            </a:r>
            <a:r>
              <a:rPr lang="en-GB" sz="2800" dirty="0"/>
              <a:t> </a:t>
            </a:r>
            <a:r>
              <a:rPr lang="en-GB" sz="2800" dirty="0">
                <a:solidFill>
                  <a:schemeClr val="tx1"/>
                </a:solidFill>
              </a:rPr>
              <a:t>&gt;=</a:t>
            </a:r>
            <a:r>
              <a:rPr lang="en-GB" sz="2800" dirty="0"/>
              <a:t> </a:t>
            </a:r>
            <a:r>
              <a:rPr lang="en-GB" sz="2800" dirty="0">
                <a:solidFill>
                  <a:srgbClr val="FF0000"/>
                </a:solidFill>
              </a:rPr>
              <a:t>MINIMUM_AGE</a:t>
            </a:r>
            <a:r>
              <a:rPr lang="en-GB" sz="2800" dirty="0"/>
              <a:t> </a:t>
            </a:r>
            <a:r>
              <a:rPr lang="en-GB" sz="2800" b="1" dirty="0">
                <a:solidFill>
                  <a:srgbClr val="00B050"/>
                </a:solidFill>
              </a:rPr>
              <a:t>// repetition statement</a:t>
            </a:r>
            <a:endParaRPr lang="en-GB" sz="2800" dirty="0"/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/>
              <a:t>	</a:t>
            </a:r>
            <a:r>
              <a:rPr lang="en-GB" sz="2800" dirty="0">
                <a:solidFill>
                  <a:schemeClr val="tx1"/>
                </a:solidFill>
              </a:rPr>
              <a:t>PRINT “Please type an age value: ”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/>
              <a:t>	</a:t>
            </a:r>
            <a:r>
              <a:rPr lang="en-GB" sz="2800" dirty="0">
                <a:solidFill>
                  <a:schemeClr val="tx1"/>
                </a:solidFill>
              </a:rPr>
              <a:t>READ</a:t>
            </a:r>
            <a:r>
              <a:rPr lang="en-GB" sz="2800" dirty="0"/>
              <a:t> </a:t>
            </a:r>
            <a:r>
              <a:rPr lang="en-GB" sz="2800" dirty="0">
                <a:solidFill>
                  <a:srgbClr val="FF0000"/>
                </a:solidFill>
              </a:rPr>
              <a:t>age</a:t>
            </a:r>
            <a:r>
              <a:rPr lang="en-GB" sz="2800" dirty="0"/>
              <a:t> </a:t>
            </a:r>
            <a:r>
              <a:rPr lang="en-GB" sz="2800" b="1" dirty="0">
                <a:solidFill>
                  <a:srgbClr val="00B050"/>
                </a:solidFill>
              </a:rPr>
              <a:t>// read is done inside the DOWHILE only</a:t>
            </a:r>
            <a:endParaRPr lang="en-GB" sz="2800" dirty="0"/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	IF age &gt;= LOWER_LIMIT AND age &lt;= UPPER_LIMIT THEN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		PRINT age, “ is a teenager value”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	ENDIF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800" dirty="0">
                <a:solidFill>
                  <a:schemeClr val="tx1"/>
                </a:solidFill>
              </a:rPr>
              <a:t>ENDDO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1AC6434-AEF8-406F-88A2-726B9E8A92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88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ChangeArrowheads="1"/>
          </p:cNvSpPr>
          <p:nvPr/>
        </p:nvSpPr>
        <p:spPr bwMode="auto">
          <a:xfrm>
            <a:off x="3238500" y="2636836"/>
            <a:ext cx="2133600" cy="533400"/>
          </a:xfrm>
          <a:prstGeom prst="rect">
            <a:avLst/>
          </a:prstGeom>
          <a:solidFill>
            <a:srgbClr val="00FF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3695700" y="3246436"/>
            <a:ext cx="3200400" cy="533400"/>
          </a:xfrm>
          <a:prstGeom prst="rect">
            <a:avLst/>
          </a:prstGeom>
          <a:solidFill>
            <a:srgbClr val="00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1485900" y="0"/>
            <a:ext cx="4648200" cy="751349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dirty="0">
                <a:latin typeface="Arial Narrow" pitchFamily="34" charset="0"/>
              </a:rPr>
              <a:t>REPEAT Statement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6896100" y="3224350"/>
            <a:ext cx="2971800" cy="70788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blue block is executed after the green block.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6286500" y="2617726"/>
            <a:ext cx="3581400" cy="40011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green block is executed first.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4762500" y="4541836"/>
            <a:ext cx="5181600" cy="70788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If the blue block has a </a:t>
            </a:r>
            <a:r>
              <a:rPr lang="en-AU" sz="2000" b="1" u="sng" dirty="0"/>
              <a:t>False</a:t>
            </a:r>
            <a:r>
              <a:rPr lang="en-AU" sz="2000" dirty="0"/>
              <a:t> value, we restart back at the green block. 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5400000">
            <a:off x="4420394" y="2064542"/>
            <a:ext cx="685800" cy="1588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rot="10800000">
            <a:off x="4762500" y="1722436"/>
            <a:ext cx="5181600" cy="1588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5400000">
            <a:off x="8611395" y="3055936"/>
            <a:ext cx="2665411" cy="1588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0800000">
            <a:off x="4762500" y="4387847"/>
            <a:ext cx="5181600" cy="1588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 flipH="1" flipV="1">
            <a:off x="4534297" y="4160439"/>
            <a:ext cx="456406" cy="1588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25039" y="5797608"/>
            <a:ext cx="7690439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b="1" dirty="0">
                <a:solidFill>
                  <a:schemeClr val="tx1"/>
                </a:solidFill>
              </a:rPr>
              <a:t>In this, the statement will always be executed at least once</a:t>
            </a:r>
          </a:p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b="1" dirty="0">
                <a:solidFill>
                  <a:schemeClr val="tx1"/>
                </a:solidFill>
              </a:rPr>
              <a:t>As where WHILEDO the statements may never execute.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43153" y="1375232"/>
            <a:ext cx="7172325" cy="23712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tx1"/>
                </a:solidFill>
              </a:rPr>
              <a:t>Format 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REPEAT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	statement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UNTIL  Boolean expression</a:t>
            </a:r>
          </a:p>
        </p:txBody>
      </p:sp>
      <p:pic>
        <p:nvPicPr>
          <p:cNvPr id="1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D257E9A-2C2A-4C98-8D47-DA2944C556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4100" y="39895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73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5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6964" y="1066800"/>
            <a:ext cx="6801216" cy="721641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Arial Narrow" pitchFamily="34" charset="0"/>
              </a:rPr>
              <a:t>REPEAT Statement - Example 1</a:t>
            </a:r>
            <a:endParaRPr lang="en-AU" sz="3600" dirty="0">
              <a:latin typeface="Arial Narrow" pitchFamily="34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723900" y="1524000"/>
            <a:ext cx="8143875" cy="51022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/>
              <a:t>	</a:t>
            </a:r>
            <a:r>
              <a:rPr lang="en-GB" sz="2400" dirty="0">
                <a:solidFill>
                  <a:schemeClr val="tx1"/>
                </a:solidFill>
              </a:rPr>
              <a:t>VOTING_AGE = 18, MINIMUM_AGE = 0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age = 21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IF age &gt;= VOTING_AGE THEN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	PRINT “voter”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ENDIF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/>
              <a:t>	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/>
              <a:t>	</a:t>
            </a:r>
            <a:r>
              <a:rPr lang="en-GB" sz="2400" b="1" dirty="0">
                <a:solidFill>
                  <a:srgbClr val="FF0000"/>
                </a:solidFill>
              </a:rPr>
              <a:t>REPEAT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/>
              <a:t>		</a:t>
            </a:r>
            <a:r>
              <a:rPr lang="en-GB" sz="2400" dirty="0">
                <a:solidFill>
                  <a:schemeClr val="tx1"/>
                </a:solidFill>
              </a:rPr>
              <a:t>PRINT age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	age = age - 1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/>
              <a:t>	</a:t>
            </a:r>
            <a:r>
              <a:rPr lang="en-GB" sz="2400" b="1" dirty="0">
                <a:solidFill>
                  <a:srgbClr val="FF0000"/>
                </a:solidFill>
              </a:rPr>
              <a:t>UNTIL</a:t>
            </a:r>
            <a:r>
              <a:rPr lang="en-GB" sz="2400" dirty="0">
                <a:solidFill>
                  <a:srgbClr val="FF0000"/>
                </a:solidFill>
              </a:rPr>
              <a:t> </a:t>
            </a:r>
            <a:r>
              <a:rPr lang="en-GB" sz="2400" dirty="0">
                <a:solidFill>
                  <a:schemeClr val="tx1"/>
                </a:solidFill>
              </a:rPr>
              <a:t>age &lt; MINIMUM_AGE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/>
              <a:t>	</a:t>
            </a:r>
            <a:r>
              <a:rPr lang="en-GB" sz="2400" dirty="0">
                <a:solidFill>
                  <a:schemeClr val="tx1"/>
                </a:solidFill>
              </a:rPr>
              <a:t>PRINT “Age is ”, age</a:t>
            </a:r>
          </a:p>
        </p:txBody>
      </p:sp>
      <p:pic>
        <p:nvPicPr>
          <p:cNvPr id="4" name="Picture 2" descr="http://prolifiq.com/wp-content/uploads/2014/01/Closed-loop-marketing-blo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5727" y="2209800"/>
            <a:ext cx="2285733" cy="22857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502400" y="5702895"/>
            <a:ext cx="47323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b="1" dirty="0">
                <a:solidFill>
                  <a:srgbClr val="00B050"/>
                </a:solidFill>
              </a:rPr>
              <a:t>// keep doing statements until true</a:t>
            </a:r>
          </a:p>
        </p:txBody>
      </p:sp>
      <p:sp>
        <p:nvSpPr>
          <p:cNvPr id="6" name="Rectangle 5"/>
          <p:cNvSpPr/>
          <p:nvPr/>
        </p:nvSpPr>
        <p:spPr>
          <a:xfrm>
            <a:off x="4564322" y="6164560"/>
            <a:ext cx="48429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b="1" dirty="0">
                <a:solidFill>
                  <a:srgbClr val="00B050"/>
                </a:solidFill>
              </a:rPr>
              <a:t>// only do this once condition is true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4564322" y="3886200"/>
            <a:ext cx="2161405" cy="1066800"/>
          </a:xfrm>
          <a:prstGeom prst="wedgeRoundRectCallout">
            <a:avLst>
              <a:gd name="adj1" fmla="val -42668"/>
              <a:gd name="adj2" fmla="val 8093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What is this doing?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995ADB5-5196-4BCC-BA0E-C76B49F9B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404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723900" y="1676400"/>
            <a:ext cx="8229600" cy="719137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REPEAT Statement - Example 2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952500" y="2743200"/>
            <a:ext cx="8543925" cy="3886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>
                <a:solidFill>
                  <a:schemeClr val="tx1"/>
                </a:solidFill>
              </a:rPr>
              <a:t>LOWER_LIMIT = 13, UPPER_LIMIT = 19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endParaRPr lang="en-GB" sz="2800" dirty="0"/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>
                <a:solidFill>
                  <a:schemeClr val="tx1"/>
                </a:solidFill>
              </a:rPr>
              <a:t>age = LOWER_LIMIT 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b="1" dirty="0">
                <a:solidFill>
                  <a:srgbClr val="FF0000"/>
                </a:solidFill>
              </a:rPr>
              <a:t>REPEAT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/>
              <a:t>		</a:t>
            </a:r>
            <a:r>
              <a:rPr lang="en-GB" sz="2800" dirty="0">
                <a:solidFill>
                  <a:schemeClr val="tx1"/>
                </a:solidFill>
              </a:rPr>
              <a:t>PRINT age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/>
              <a:t>		</a:t>
            </a:r>
            <a:r>
              <a:rPr lang="en-GB" sz="2800" dirty="0">
                <a:solidFill>
                  <a:schemeClr val="tx1"/>
                </a:solidFill>
              </a:rPr>
              <a:t>age = age + 1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b="1" dirty="0">
                <a:solidFill>
                  <a:srgbClr val="FF0000"/>
                </a:solidFill>
              </a:rPr>
              <a:t>UNTIL</a:t>
            </a:r>
            <a:r>
              <a:rPr lang="en-GB" sz="2800" dirty="0"/>
              <a:t> </a:t>
            </a:r>
            <a:r>
              <a:rPr lang="en-GB" sz="2800" dirty="0">
                <a:solidFill>
                  <a:schemeClr val="tx1"/>
                </a:solidFill>
              </a:rPr>
              <a:t>age &lt; LOWER_LIMIT OR age &gt; UPPER_LIMIT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B655915-3D5C-4053-8575-3A95F79D0E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1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595312" y="1190626"/>
            <a:ext cx="8553450" cy="868362"/>
          </a:xfrm>
        </p:spPr>
        <p:txBody>
          <a:bodyPr/>
          <a:lstStyle/>
          <a:p>
            <a:r>
              <a:rPr lang="en-GB" u="sng" dirty="0">
                <a:solidFill>
                  <a:srgbClr val="FF0000"/>
                </a:solidFill>
              </a:rPr>
              <a:t>HEADS UP – “REPEAT” statement in C</a:t>
            </a:r>
            <a:endParaRPr lang="en-AU" u="sng" dirty="0">
              <a:solidFill>
                <a:srgbClr val="FF0000"/>
              </a:solidFill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800100" y="2209800"/>
            <a:ext cx="8143875" cy="44958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do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statement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while ( expression );</a:t>
            </a:r>
          </a:p>
          <a:p>
            <a:pPr fontAlgn="auto">
              <a:spcAft>
                <a:spcPts val="0"/>
              </a:spcAft>
            </a:pPr>
            <a:endParaRPr lang="en-GB" sz="3200" dirty="0">
              <a:solidFill>
                <a:schemeClr val="tx1"/>
              </a:solidFill>
            </a:endParaRPr>
          </a:p>
          <a:p>
            <a:pPr marL="514350" indent="-514350" fontAlgn="auto">
              <a:spcAft>
                <a:spcPts val="0"/>
              </a:spcAft>
              <a:buFont typeface="+mj-lt"/>
              <a:buAutoNum type="arabicPeriod"/>
            </a:pPr>
            <a:r>
              <a:rPr lang="en-GB" sz="3200" dirty="0">
                <a:solidFill>
                  <a:schemeClr val="tx1"/>
                </a:solidFill>
              </a:rPr>
              <a:t>Evaluate the statement</a:t>
            </a:r>
          </a:p>
          <a:p>
            <a:pPr marL="514350" indent="-514350" fontAlgn="auto">
              <a:spcAft>
                <a:spcPts val="0"/>
              </a:spcAft>
              <a:buFont typeface="+mj-lt"/>
              <a:buAutoNum type="arabicPeriod"/>
            </a:pPr>
            <a:r>
              <a:rPr lang="en-GB" sz="3200" dirty="0">
                <a:solidFill>
                  <a:schemeClr val="tx1"/>
                </a:solidFill>
              </a:rPr>
              <a:t>Evaluate the expression</a:t>
            </a:r>
          </a:p>
          <a:p>
            <a:pPr marL="514350" indent="-514350" fontAlgn="auto">
              <a:spcAft>
                <a:spcPts val="0"/>
              </a:spcAft>
              <a:buFont typeface="+mj-lt"/>
              <a:buAutoNum type="arabicPeriod"/>
            </a:pPr>
            <a:r>
              <a:rPr lang="en-GB" sz="3200" dirty="0">
                <a:solidFill>
                  <a:schemeClr val="tx1"/>
                </a:solidFill>
              </a:rPr>
              <a:t>On a true value, go back to 1 </a:t>
            </a:r>
            <a:br>
              <a:rPr lang="en-GB" sz="3200" dirty="0">
                <a:solidFill>
                  <a:schemeClr val="tx1"/>
                </a:solidFill>
              </a:rPr>
            </a:br>
            <a:r>
              <a:rPr lang="en-GB" sz="3200" dirty="0">
                <a:solidFill>
                  <a:schemeClr val="tx1"/>
                </a:solidFill>
              </a:rPr>
              <a:t>A </a:t>
            </a:r>
            <a:r>
              <a:rPr lang="en-GB" sz="3200" b="1" u="sng" dirty="0">
                <a:solidFill>
                  <a:schemeClr val="tx1"/>
                </a:solidFill>
              </a:rPr>
              <a:t>false</a:t>
            </a:r>
            <a:r>
              <a:rPr lang="en-GB" sz="3200" dirty="0">
                <a:solidFill>
                  <a:schemeClr val="tx1"/>
                </a:solidFill>
              </a:rPr>
              <a:t> value causes loop termination</a:t>
            </a:r>
          </a:p>
        </p:txBody>
      </p:sp>
      <p:pic>
        <p:nvPicPr>
          <p:cNvPr id="4" name="Picture 2" descr="http://www.codebusters.com/wp-content/uploads/2013/02/coding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7318" y="2236960"/>
            <a:ext cx="2938913" cy="19827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05F6B37-71EE-46BF-8791-3BF389D13B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08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ChangeArrowheads="1"/>
          </p:cNvSpPr>
          <p:nvPr/>
        </p:nvSpPr>
        <p:spPr bwMode="auto">
          <a:xfrm>
            <a:off x="3158100" y="2641301"/>
            <a:ext cx="2133600" cy="533400"/>
          </a:xfrm>
          <a:prstGeom prst="rect">
            <a:avLst/>
          </a:prstGeom>
          <a:solidFill>
            <a:srgbClr val="00FF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3081900" y="2031701"/>
            <a:ext cx="5719200" cy="533400"/>
          </a:xfrm>
          <a:prstGeom prst="rect">
            <a:avLst/>
          </a:prstGeom>
          <a:solidFill>
            <a:srgbClr val="00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-17780" y="782479"/>
            <a:ext cx="3713480" cy="1143000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DO Statement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6053700" y="2641301"/>
            <a:ext cx="3733800" cy="707886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green block is executed after the blue block.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4076700" y="1193501"/>
            <a:ext cx="5710800" cy="707886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blue block is executed first. </a:t>
            </a:r>
            <a:br>
              <a:rPr lang="en-AU" sz="2000" dirty="0"/>
            </a:br>
            <a:r>
              <a:rPr lang="en-AU" sz="2000" dirty="0"/>
              <a:t>At first the </a:t>
            </a:r>
            <a:r>
              <a:rPr lang="en-AU" sz="2000" dirty="0" err="1"/>
              <a:t>initialValue</a:t>
            </a:r>
            <a:r>
              <a:rPr lang="en-AU" sz="2000" dirty="0"/>
              <a:t> is assigned to the variable.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4224900" y="3708101"/>
            <a:ext cx="5795400" cy="101566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After executing the green block;</a:t>
            </a:r>
            <a:br>
              <a:rPr lang="en-AU" sz="2000" dirty="0"/>
            </a:br>
            <a:r>
              <a:rPr lang="en-AU" sz="2000" dirty="0"/>
              <a:t>if the variable’s value is less than the </a:t>
            </a:r>
            <a:r>
              <a:rPr lang="en-AU" sz="2000" dirty="0" err="1"/>
              <a:t>finalValue</a:t>
            </a:r>
            <a:r>
              <a:rPr lang="en-AU" sz="2000" dirty="0"/>
              <a:t>,</a:t>
            </a:r>
            <a:br>
              <a:rPr lang="en-AU" sz="2000" dirty="0"/>
            </a:br>
            <a:r>
              <a:rPr lang="en-AU" sz="2000" dirty="0"/>
              <a:t>add 1 to the variable and re-execute the green block. 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-17780" y="4457292"/>
            <a:ext cx="3124200" cy="2019708"/>
          </a:xfrm>
          <a:prstGeom prst="wedgeRoundRectCallout">
            <a:avLst>
              <a:gd name="adj1" fmla="val 24803"/>
              <a:gd name="adj2" fmla="val -124747"/>
              <a:gd name="adj3" fmla="val 16667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That ‘variable’ gets the ‘</a:t>
            </a:r>
            <a:r>
              <a:rPr lang="en-AU" sz="2000" dirty="0" err="1"/>
              <a:t>intialValue</a:t>
            </a:r>
            <a:r>
              <a:rPr lang="en-AU" sz="2000" dirty="0"/>
              <a:t>’ first. Then the next number in the range gets assigned to it and so on.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4910700" y="164802"/>
            <a:ext cx="3429000" cy="830263"/>
          </a:xfrm>
          <a:prstGeom prst="wedgeRoundRectCallout">
            <a:avLst>
              <a:gd name="adj1" fmla="val -54550"/>
              <a:gd name="adj2" fmla="val 7667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Value TO Value = range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50544" y="5486400"/>
            <a:ext cx="5836955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AU" i="1" dirty="0"/>
              <a:t>We know how many times we want to repeat.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181100" y="1353979"/>
            <a:ext cx="8511150" cy="22274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800" u="sng" dirty="0">
                <a:solidFill>
                  <a:schemeClr val="tx1"/>
                </a:solidFill>
              </a:rPr>
              <a:t>Format 1 </a:t>
            </a:r>
          </a:p>
          <a:p>
            <a:pPr fontAlgn="auto">
              <a:spcAft>
                <a:spcPts val="0"/>
              </a:spcAft>
            </a:pPr>
            <a:r>
              <a:rPr lang="en-GB" sz="2800" dirty="0">
                <a:solidFill>
                  <a:schemeClr val="tx1"/>
                </a:solidFill>
              </a:rPr>
              <a:t>		DO variable = </a:t>
            </a:r>
            <a:r>
              <a:rPr lang="en-GB" sz="2800" dirty="0" err="1">
                <a:solidFill>
                  <a:schemeClr val="tx1"/>
                </a:solidFill>
              </a:rPr>
              <a:t>initialValue</a:t>
            </a:r>
            <a:r>
              <a:rPr lang="en-GB" sz="2800" dirty="0">
                <a:solidFill>
                  <a:schemeClr val="tx1"/>
                </a:solidFill>
              </a:rPr>
              <a:t> TO </a:t>
            </a:r>
            <a:r>
              <a:rPr lang="en-GB" sz="2800" dirty="0" err="1">
                <a:solidFill>
                  <a:schemeClr val="tx1"/>
                </a:solidFill>
              </a:rPr>
              <a:t>finalValue</a:t>
            </a:r>
            <a:endParaRPr lang="en-GB" sz="2800" dirty="0">
              <a:solidFill>
                <a:schemeClr val="tx1"/>
              </a:solidFill>
            </a:endParaRPr>
          </a:p>
          <a:p>
            <a:pPr fontAlgn="auto">
              <a:spcAft>
                <a:spcPts val="0"/>
              </a:spcAft>
            </a:pPr>
            <a:r>
              <a:rPr lang="en-GB" sz="2800" dirty="0">
                <a:solidFill>
                  <a:schemeClr val="tx1"/>
                </a:solidFill>
              </a:rPr>
              <a:t>		   statement</a:t>
            </a:r>
          </a:p>
          <a:p>
            <a:pPr fontAlgn="auto">
              <a:spcAft>
                <a:spcPts val="0"/>
              </a:spcAft>
            </a:pPr>
            <a:r>
              <a:rPr lang="en-GB" sz="2800" dirty="0">
                <a:solidFill>
                  <a:schemeClr val="tx1"/>
                </a:solidFill>
              </a:rPr>
              <a:t>		ENDDO</a:t>
            </a:r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F412E9B-E2C3-4DCF-BAB6-FAB5503EBF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88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" y="1066800"/>
            <a:ext cx="8229600" cy="1143000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Arial Narrow" pitchFamily="34" charset="0"/>
              </a:rPr>
              <a:t>DO Statement - Example 1a</a:t>
            </a:r>
            <a:endParaRPr lang="en-AU" sz="3600" dirty="0">
              <a:latin typeface="Arial Narrow" pitchFamily="34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-17780" y="1828800"/>
            <a:ext cx="5943600" cy="2438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b="1" dirty="0"/>
              <a:t>	</a:t>
            </a:r>
            <a:r>
              <a:rPr lang="en-GB" sz="3200" b="1" dirty="0">
                <a:solidFill>
                  <a:srgbClr val="00B050"/>
                </a:solidFill>
              </a:rPr>
              <a:t>// Display all teenage values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DO age = 13 TO 19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	PRINT age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ENDDO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4976645"/>
              </p:ext>
            </p:extLst>
          </p:nvPr>
        </p:nvGraphicFramePr>
        <p:xfrm>
          <a:off x="6210300" y="1602740"/>
          <a:ext cx="3901758" cy="4876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648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71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55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41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0854">
                <a:tc>
                  <a:txBody>
                    <a:bodyPr/>
                    <a:lstStyle/>
                    <a:p>
                      <a:pPr algn="ctr"/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 </a:t>
                      </a:r>
                      <a:r>
                        <a:rPr lang="en-AU" sz="1400" dirty="0" err="1"/>
                        <a:t>initailise</a:t>
                      </a:r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 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DO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True (as 14&lt;=19)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 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DO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True (as 15&lt;=19)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 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DO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True (as 16&lt;=19)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b="1" dirty="0"/>
                        <a:t>ETC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b="1" dirty="0"/>
                        <a:t>ETC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 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DO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False</a:t>
                      </a:r>
                      <a:r>
                        <a:rPr lang="en-AU" sz="1400" baseline="0" dirty="0"/>
                        <a:t> </a:t>
                      </a:r>
                      <a:r>
                        <a:rPr lang="en-AU" sz="1400" dirty="0"/>
                        <a:t>(as 20&gt;19)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207E62-FBC4-4BBA-9E49-5EFF45C0DE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250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571500" y="1371600"/>
            <a:ext cx="8229600" cy="792162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DO Statement - Example 1b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419100" y="1951038"/>
            <a:ext cx="8763000" cy="45259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b="1" dirty="0"/>
              <a:t>	</a:t>
            </a:r>
            <a:r>
              <a:rPr lang="en-GB" sz="3200" b="1" dirty="0">
                <a:solidFill>
                  <a:srgbClr val="00B050"/>
                </a:solidFill>
              </a:rPr>
              <a:t>// Display all teenage values</a:t>
            </a:r>
          </a:p>
          <a:p>
            <a:pPr fontAlgn="auto">
              <a:spcAft>
                <a:spcPts val="0"/>
              </a:spcAft>
            </a:pPr>
            <a:r>
              <a:rPr lang="en-GB" sz="3200" b="1" dirty="0">
                <a:solidFill>
                  <a:srgbClr val="00B050"/>
                </a:solidFill>
              </a:rPr>
              <a:t>	// Same thing just using our CONSTANTS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INITIAL_VALUE = 13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FINAL_VALUE = 19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DO age = INITIAL_VALUE TO FINAL_VALUE 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	PRINT age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ENDDO</a:t>
            </a:r>
          </a:p>
        </p:txBody>
      </p:sp>
    </p:spTree>
    <p:extLst>
      <p:ext uri="{BB962C8B-B14F-4D97-AF65-F5344CB8AC3E}">
        <p14:creationId xmlns:p14="http://schemas.microsoft.com/office/powerpoint/2010/main" val="1745288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Callout 1"/>
          <p:cNvSpPr/>
          <p:nvPr/>
        </p:nvSpPr>
        <p:spPr>
          <a:xfrm>
            <a:off x="1943100" y="685800"/>
            <a:ext cx="6560819" cy="5867400"/>
          </a:xfrm>
          <a:prstGeom prst="cloudCallout">
            <a:avLst>
              <a:gd name="adj1" fmla="val -57095"/>
              <a:gd name="adj2" fmla="val 43248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b="1" dirty="0">
                <a:latin typeface="Arial Narrow" pitchFamily="34" charset="0"/>
              </a:rPr>
              <a:t>	Part 1 Content</a:t>
            </a:r>
          </a:p>
          <a:p>
            <a:pPr algn="ctr"/>
            <a:endParaRPr lang="en-AU" b="1" dirty="0">
              <a:latin typeface="Arial Narrow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Selection Concept – Reminder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Repetition Concept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DOWHILE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REPEAT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DO Statement</a:t>
            </a:r>
          </a:p>
          <a:p>
            <a:endParaRPr lang="en-GB" dirty="0"/>
          </a:p>
          <a:p>
            <a:pPr lvl="1" algn="just">
              <a:spcBef>
                <a:spcPts val="1300"/>
              </a:spcBef>
            </a:pPr>
            <a:r>
              <a:rPr lang="en-GB" dirty="0">
                <a:solidFill>
                  <a:srgbClr val="00B050"/>
                </a:solidFill>
              </a:rPr>
              <a:t>	</a:t>
            </a:r>
            <a:endParaRPr lang="en-AU" dirty="0"/>
          </a:p>
          <a:p>
            <a:pPr algn="ctr"/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845" y="4800600"/>
            <a:ext cx="2377137" cy="18351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8ADE831-F519-4A12-8142-6CDEDB4C6B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3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3238500" y="2636836"/>
            <a:ext cx="2133600" cy="533400"/>
          </a:xfrm>
          <a:prstGeom prst="rect">
            <a:avLst/>
          </a:prstGeom>
          <a:solidFill>
            <a:srgbClr val="00FF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2857500" y="2027236"/>
            <a:ext cx="6705600" cy="533400"/>
          </a:xfrm>
          <a:prstGeom prst="rect">
            <a:avLst/>
          </a:prstGeom>
          <a:solidFill>
            <a:srgbClr val="00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543050" y="274638"/>
            <a:ext cx="3524250" cy="784084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dirty="0">
                <a:latin typeface="Arial Narrow" pitchFamily="34" charset="0"/>
              </a:rPr>
              <a:t>DO Statement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6134100" y="2636836"/>
            <a:ext cx="3821654" cy="707886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green block is executed after the blue block.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4610099" y="1189036"/>
            <a:ext cx="5381513" cy="707886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blue block is executed first. </a:t>
            </a:r>
            <a:br>
              <a:rPr lang="en-AU" sz="2000" dirty="0"/>
            </a:br>
            <a:r>
              <a:rPr lang="en-AU" sz="2000" dirty="0"/>
              <a:t>At first the </a:t>
            </a:r>
            <a:r>
              <a:rPr lang="en-AU" sz="2000" dirty="0" err="1"/>
              <a:t>initialValue</a:t>
            </a:r>
            <a:r>
              <a:rPr lang="en-AU" sz="2000" dirty="0"/>
              <a:t> is assigned to the variable.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3390900" y="3830973"/>
            <a:ext cx="6629400" cy="101566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After executing the green block;</a:t>
            </a:r>
            <a:br>
              <a:rPr lang="en-AU" sz="2000" dirty="0"/>
            </a:br>
            <a:r>
              <a:rPr lang="en-AU" sz="2000" dirty="0"/>
              <a:t>if the variable’s value is less than the </a:t>
            </a:r>
            <a:r>
              <a:rPr lang="en-AU" sz="2000" dirty="0" err="1"/>
              <a:t>finalValue</a:t>
            </a:r>
            <a:r>
              <a:rPr lang="en-AU" sz="2000" dirty="0"/>
              <a:t>,</a:t>
            </a:r>
            <a:br>
              <a:rPr lang="en-AU" sz="2000" dirty="0"/>
            </a:br>
            <a:r>
              <a:rPr lang="en-AU" sz="2000" dirty="0"/>
              <a:t>add </a:t>
            </a:r>
            <a:r>
              <a:rPr lang="en-GB" sz="2000" dirty="0" err="1"/>
              <a:t>stepValue</a:t>
            </a:r>
            <a:r>
              <a:rPr lang="en-AU" sz="2000" dirty="0"/>
              <a:t> to the variable and re-execute the green block.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09207" y="4846636"/>
            <a:ext cx="3124200" cy="1874839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In this statement we have ‘STEP’ which allows us to adjust the value we step up by.</a:t>
            </a:r>
          </a:p>
          <a:p>
            <a:pPr algn="ctr"/>
            <a:r>
              <a:rPr lang="en-AU" sz="2000" dirty="0"/>
              <a:t>Default is 1.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342900" y="1417637"/>
            <a:ext cx="9429751" cy="228600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u="sng" dirty="0">
                <a:solidFill>
                  <a:schemeClr val="tx1"/>
                </a:solidFill>
              </a:rPr>
              <a:t>Format 2 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DO variable = initial TO final STEP </a:t>
            </a:r>
            <a:r>
              <a:rPr lang="en-GB" sz="3200" dirty="0" err="1">
                <a:solidFill>
                  <a:schemeClr val="tx1"/>
                </a:solidFill>
              </a:rPr>
              <a:t>stepValue</a:t>
            </a:r>
            <a:endParaRPr lang="en-GB" sz="3200" dirty="0">
              <a:solidFill>
                <a:schemeClr val="tx1"/>
              </a:solidFill>
            </a:endParaRP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	   statement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ENDDO</a:t>
            </a:r>
          </a:p>
        </p:txBody>
      </p:sp>
    </p:spTree>
    <p:extLst>
      <p:ext uri="{BB962C8B-B14F-4D97-AF65-F5344CB8AC3E}">
        <p14:creationId xmlns:p14="http://schemas.microsoft.com/office/powerpoint/2010/main" val="2672232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942975" y="1341438"/>
            <a:ext cx="8229600" cy="1143000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DO Statement - Example 2a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028700" y="2819401"/>
            <a:ext cx="8143875" cy="2514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dirty="0"/>
              <a:t>	</a:t>
            </a:r>
            <a:r>
              <a:rPr lang="en-GB" sz="3200" dirty="0">
                <a:solidFill>
                  <a:srgbClr val="00B050"/>
                </a:solidFill>
              </a:rPr>
              <a:t>// </a:t>
            </a:r>
            <a:r>
              <a:rPr lang="en-GB" sz="3200" b="1" dirty="0">
                <a:solidFill>
                  <a:srgbClr val="00B050"/>
                </a:solidFill>
              </a:rPr>
              <a:t>Display 100, 105, 110, 115, 120 and 125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DO x = 100  TO  125  STEP  5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	PRINT  x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ENDDO</a:t>
            </a:r>
          </a:p>
        </p:txBody>
      </p:sp>
    </p:spTree>
    <p:extLst>
      <p:ext uri="{BB962C8B-B14F-4D97-AF65-F5344CB8AC3E}">
        <p14:creationId xmlns:p14="http://schemas.microsoft.com/office/powerpoint/2010/main" val="3564431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857249" y="1265238"/>
            <a:ext cx="8229600" cy="1143000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DO Statement - Example 2b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844549" y="2286000"/>
            <a:ext cx="8763000" cy="3992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2800" dirty="0">
                <a:solidFill>
                  <a:srgbClr val="00B050"/>
                </a:solidFill>
              </a:rPr>
              <a:t>// </a:t>
            </a:r>
            <a:r>
              <a:rPr lang="en-GB" sz="2800" b="1" dirty="0">
                <a:solidFill>
                  <a:srgbClr val="00B050"/>
                </a:solidFill>
              </a:rPr>
              <a:t>Display 100, 105, 110, 115, 120 and 125</a:t>
            </a:r>
          </a:p>
          <a:p>
            <a:pPr fontAlgn="auto">
              <a:spcAft>
                <a:spcPts val="0"/>
              </a:spcAft>
            </a:pPr>
            <a:r>
              <a:rPr lang="en-GB" sz="2800" b="1" dirty="0">
                <a:solidFill>
                  <a:srgbClr val="00B050"/>
                </a:solidFill>
              </a:rPr>
              <a:t>// Same thing just using CONSTANTS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>
                <a:solidFill>
                  <a:schemeClr val="tx1"/>
                </a:solidFill>
              </a:rPr>
              <a:t>INITIAL_VALUE = 100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>
                <a:solidFill>
                  <a:schemeClr val="tx1"/>
                </a:solidFill>
              </a:rPr>
              <a:t>FINAL_VALUE = 125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>
                <a:solidFill>
                  <a:schemeClr val="tx1"/>
                </a:solidFill>
              </a:rPr>
              <a:t>STEP_VALUE = 5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>
                <a:solidFill>
                  <a:schemeClr val="tx1"/>
                </a:solidFill>
              </a:rPr>
              <a:t>DO x = INITIAL_VALUE TO FINAL_VALUE STEP  STEP_VALUE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>
                <a:solidFill>
                  <a:schemeClr val="tx1"/>
                </a:solidFill>
              </a:rPr>
              <a:t>	PRINT  x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800" dirty="0">
                <a:solidFill>
                  <a:schemeClr val="tx1"/>
                </a:solidFill>
              </a:rPr>
              <a:t>ENDDO</a:t>
            </a:r>
          </a:p>
        </p:txBody>
      </p:sp>
    </p:spTree>
    <p:extLst>
      <p:ext uri="{BB962C8B-B14F-4D97-AF65-F5344CB8AC3E}">
        <p14:creationId xmlns:p14="http://schemas.microsoft.com/office/powerpoint/2010/main" val="38968329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3467100" y="3475036"/>
            <a:ext cx="2133600" cy="533400"/>
          </a:xfrm>
          <a:prstGeom prst="rect">
            <a:avLst/>
          </a:prstGeom>
          <a:solidFill>
            <a:srgbClr val="00FF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2676808" y="2865436"/>
            <a:ext cx="6248400" cy="533400"/>
          </a:xfrm>
          <a:prstGeom prst="rect">
            <a:avLst/>
          </a:prstGeom>
          <a:solidFill>
            <a:srgbClr val="00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057558" y="1112838"/>
            <a:ext cx="8229600" cy="1143000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DO Statement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5801008" y="3506118"/>
            <a:ext cx="4038600" cy="70788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green block is executed after the blue block.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5343808" y="2027236"/>
            <a:ext cx="4038600" cy="70788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blue block is executed first. </a:t>
            </a:r>
            <a:br>
              <a:rPr lang="en-AU" sz="2000" dirty="0"/>
            </a:br>
            <a:r>
              <a:rPr lang="en-AU" sz="2000" dirty="0"/>
              <a:t>At first x is assigned to the variable.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3134008" y="4669173"/>
            <a:ext cx="6248400" cy="101566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After executing the green block;</a:t>
            </a:r>
            <a:br>
              <a:rPr lang="en-AU" sz="2000" dirty="0"/>
            </a:br>
            <a:r>
              <a:rPr lang="en-AU" sz="2000" dirty="0"/>
              <a:t>if the variable’s value is greater than y,</a:t>
            </a:r>
            <a:br>
              <a:rPr lang="en-AU" sz="2000" dirty="0"/>
            </a:br>
            <a:r>
              <a:rPr lang="en-AU" sz="2000" dirty="0"/>
              <a:t>subtract z from the variable and re-execute the green block.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14300" y="3475036"/>
            <a:ext cx="2257708" cy="3073568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Stepping down instead of up.</a:t>
            </a:r>
          </a:p>
          <a:p>
            <a:pPr algn="ctr"/>
            <a:endParaRPr lang="en-AU" dirty="0"/>
          </a:p>
          <a:p>
            <a:pPr algn="ctr"/>
            <a:r>
              <a:rPr lang="en-AU" dirty="0"/>
              <a:t>Start at a higher value then count down.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934686" y="2237777"/>
            <a:ext cx="8315325" cy="231616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u="sng" dirty="0">
                <a:solidFill>
                  <a:schemeClr val="tx1"/>
                </a:solidFill>
              </a:rPr>
              <a:t>Format 3 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DO variable = x DOWNTO y STEP z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	statement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	ENDDO</a:t>
            </a:r>
          </a:p>
        </p:txBody>
      </p:sp>
    </p:spTree>
    <p:extLst>
      <p:ext uri="{BB962C8B-B14F-4D97-AF65-F5344CB8AC3E}">
        <p14:creationId xmlns:p14="http://schemas.microsoft.com/office/powerpoint/2010/main" val="34426110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876300" y="1371600"/>
            <a:ext cx="8229600" cy="1143000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DO Statement - Example 3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876300" y="2362200"/>
            <a:ext cx="8143875" cy="25647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b="1" dirty="0"/>
              <a:t>	</a:t>
            </a:r>
            <a:r>
              <a:rPr lang="en-GB" sz="3200" b="1" dirty="0">
                <a:solidFill>
                  <a:srgbClr val="00B050"/>
                </a:solidFill>
              </a:rPr>
              <a:t>// Display 20, 18, 16, 14, 12 and 10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</a:t>
            </a:r>
            <a:r>
              <a:rPr lang="en-GB" sz="3200" dirty="0">
                <a:solidFill>
                  <a:schemeClr val="tx1"/>
                </a:solidFill>
              </a:rPr>
              <a:t>DO x = 20  DOWNTO  10  STEP  2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	PRINT  x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ENDDO</a:t>
            </a:r>
          </a:p>
        </p:txBody>
      </p:sp>
    </p:spTree>
    <p:extLst>
      <p:ext uri="{BB962C8B-B14F-4D97-AF65-F5344CB8AC3E}">
        <p14:creationId xmlns:p14="http://schemas.microsoft.com/office/powerpoint/2010/main" val="37053558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876300" y="1179353"/>
            <a:ext cx="8229600" cy="719137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Narrow" pitchFamily="34" charset="0"/>
              </a:rPr>
              <a:t>DO Statement - Example 4 (version 1)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028700" y="1879599"/>
            <a:ext cx="8467725" cy="495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b="1" dirty="0">
                <a:solidFill>
                  <a:srgbClr val="00B050"/>
                </a:solidFill>
              </a:rPr>
              <a:t>// Determine and display the</a:t>
            </a:r>
          </a:p>
          <a:p>
            <a:pPr fontAlgn="auto">
              <a:spcAft>
                <a:spcPts val="0"/>
              </a:spcAft>
            </a:pPr>
            <a:r>
              <a:rPr lang="en-GB" sz="3200" b="1" dirty="0">
                <a:solidFill>
                  <a:srgbClr val="00B050"/>
                </a:solidFill>
              </a:rPr>
              <a:t>// 2 times table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</a:t>
            </a:r>
            <a:r>
              <a:rPr lang="en-GB" sz="3200" dirty="0">
                <a:solidFill>
                  <a:schemeClr val="tx1"/>
                </a:solidFill>
              </a:rPr>
              <a:t>PRINT “2 * 1 = “, 2 * 1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PRINT “2 * 2 = “, 2 * 2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PRINT “2 * 3 = “, 2 * 3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PRINT “2 * 4 = “, 2 * 4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…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PRINT “2 * 12 = “, 2 * 12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524625" y="1955800"/>
            <a:ext cx="23622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u="sng" kern="0" dirty="0"/>
              <a:t>Expected Output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1 = 2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2 = 4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3 = 6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4 = 8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5 = 10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6 = 12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7 = 14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8 = 16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9 = 18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10 = 20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11 = 22</a:t>
            </a:r>
          </a:p>
          <a:p>
            <a:pPr>
              <a:spcBef>
                <a:spcPts val="0"/>
              </a:spcBef>
              <a:buFontTx/>
              <a:buNone/>
              <a:tabLst>
                <a:tab pos="1073150" algn="l"/>
                <a:tab pos="1797050" algn="l"/>
              </a:tabLst>
            </a:pPr>
            <a:r>
              <a:rPr lang="en-GB" sz="2400" kern="0" dirty="0"/>
              <a:t>2 * 12 = 24</a:t>
            </a:r>
          </a:p>
        </p:txBody>
      </p:sp>
    </p:spTree>
    <p:extLst>
      <p:ext uri="{BB962C8B-B14F-4D97-AF65-F5344CB8AC3E}">
        <p14:creationId xmlns:p14="http://schemas.microsoft.com/office/powerpoint/2010/main" val="2172031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19100" y="1219200"/>
            <a:ext cx="8229600" cy="655638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Narrow" pitchFamily="34" charset="0"/>
              </a:rPr>
              <a:t>DO Statement - Example 4 (version 2)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71500" y="1676400"/>
            <a:ext cx="8467725" cy="495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b="1" dirty="0">
                <a:solidFill>
                  <a:srgbClr val="00B050"/>
                </a:solidFill>
              </a:rPr>
              <a:t>	// Determine and display the 2 times table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</a:t>
            </a:r>
            <a:r>
              <a:rPr lang="en-GB" sz="3200" dirty="0" err="1">
                <a:solidFill>
                  <a:schemeClr val="tx1"/>
                </a:solidFill>
              </a:rPr>
              <a:t>timesTable</a:t>
            </a:r>
            <a:r>
              <a:rPr lang="en-GB" sz="3200" dirty="0">
                <a:solidFill>
                  <a:schemeClr val="tx1"/>
                </a:solidFill>
              </a:rPr>
              <a:t> = 2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PRINT “2 * 1 = “, </a:t>
            </a:r>
            <a:r>
              <a:rPr lang="en-GB" sz="3200" dirty="0" err="1">
                <a:solidFill>
                  <a:schemeClr val="tx1"/>
                </a:solidFill>
              </a:rPr>
              <a:t>timesTable</a:t>
            </a:r>
            <a:r>
              <a:rPr lang="en-GB" sz="3200" dirty="0">
                <a:solidFill>
                  <a:schemeClr val="tx1"/>
                </a:solidFill>
              </a:rPr>
              <a:t> * 1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PRINT “2 * 2 = “, </a:t>
            </a:r>
            <a:r>
              <a:rPr lang="en-GB" sz="3200" dirty="0" err="1">
                <a:solidFill>
                  <a:schemeClr val="tx1"/>
                </a:solidFill>
              </a:rPr>
              <a:t>timesTable</a:t>
            </a:r>
            <a:r>
              <a:rPr lang="en-GB" sz="3200" dirty="0">
                <a:solidFill>
                  <a:schemeClr val="tx1"/>
                </a:solidFill>
              </a:rPr>
              <a:t> * 2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PRINT “2 * 3 = “, </a:t>
            </a:r>
            <a:r>
              <a:rPr lang="en-GB" sz="3200" dirty="0" err="1">
                <a:solidFill>
                  <a:schemeClr val="tx1"/>
                </a:solidFill>
              </a:rPr>
              <a:t>timesTable</a:t>
            </a:r>
            <a:r>
              <a:rPr lang="en-GB" sz="3200" dirty="0">
                <a:solidFill>
                  <a:schemeClr val="tx1"/>
                </a:solidFill>
              </a:rPr>
              <a:t> * 3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PRINT “2 * 4 = “, </a:t>
            </a:r>
            <a:r>
              <a:rPr lang="en-GB" sz="3200" dirty="0" err="1">
                <a:solidFill>
                  <a:schemeClr val="tx1"/>
                </a:solidFill>
              </a:rPr>
              <a:t>timesTable</a:t>
            </a:r>
            <a:r>
              <a:rPr lang="en-GB" sz="3200" dirty="0">
                <a:solidFill>
                  <a:schemeClr val="tx1"/>
                </a:solidFill>
              </a:rPr>
              <a:t> * 4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…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PRINT “2 * 12 = “, </a:t>
            </a:r>
            <a:r>
              <a:rPr lang="en-GB" sz="3200" dirty="0" err="1">
                <a:solidFill>
                  <a:schemeClr val="tx1"/>
                </a:solidFill>
              </a:rPr>
              <a:t>timesTable</a:t>
            </a:r>
            <a:r>
              <a:rPr lang="en-GB" sz="3200" dirty="0">
                <a:solidFill>
                  <a:schemeClr val="tx1"/>
                </a:solidFill>
              </a:rPr>
              <a:t> * 12</a:t>
            </a:r>
          </a:p>
        </p:txBody>
      </p:sp>
    </p:spTree>
    <p:extLst>
      <p:ext uri="{BB962C8B-B14F-4D97-AF65-F5344CB8AC3E}">
        <p14:creationId xmlns:p14="http://schemas.microsoft.com/office/powerpoint/2010/main" val="31659212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266700" y="1676400"/>
            <a:ext cx="8229600" cy="731838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Narrow" pitchFamily="34" charset="0"/>
              </a:rPr>
              <a:t>DO Statement - Example 4 (version 4)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571500" y="2209801"/>
            <a:ext cx="8915400" cy="4038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b="1" dirty="0">
                <a:solidFill>
                  <a:srgbClr val="00B050"/>
                </a:solidFill>
              </a:rPr>
              <a:t>	// Determine and display the 2 times table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/>
              <a:t>	</a:t>
            </a:r>
            <a:r>
              <a:rPr lang="en-GB" sz="3200" dirty="0" err="1">
                <a:solidFill>
                  <a:schemeClr val="tx1"/>
                </a:solidFill>
              </a:rPr>
              <a:t>timesTable</a:t>
            </a:r>
            <a:r>
              <a:rPr lang="en-GB" sz="3200" dirty="0">
                <a:solidFill>
                  <a:schemeClr val="tx1"/>
                </a:solidFill>
              </a:rPr>
              <a:t> = 2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DO n = 1 TO 12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	product = </a:t>
            </a:r>
            <a:r>
              <a:rPr lang="en-GB" sz="3200" dirty="0" err="1">
                <a:solidFill>
                  <a:schemeClr val="tx1"/>
                </a:solidFill>
              </a:rPr>
              <a:t>timesTable</a:t>
            </a:r>
            <a:r>
              <a:rPr lang="en-GB" sz="3200" dirty="0">
                <a:solidFill>
                  <a:schemeClr val="tx1"/>
                </a:solidFill>
              </a:rPr>
              <a:t> * n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	PRINT </a:t>
            </a:r>
            <a:r>
              <a:rPr lang="en-GB" sz="3200" dirty="0" err="1">
                <a:solidFill>
                  <a:schemeClr val="tx1"/>
                </a:solidFill>
              </a:rPr>
              <a:t>timesTable</a:t>
            </a:r>
            <a:r>
              <a:rPr lang="en-GB" sz="3200" dirty="0">
                <a:solidFill>
                  <a:schemeClr val="tx1"/>
                </a:solidFill>
              </a:rPr>
              <a:t>, “ * “, n, “ = “, product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3200" dirty="0">
                <a:solidFill>
                  <a:schemeClr val="tx1"/>
                </a:solidFill>
              </a:rPr>
              <a:t>	ENDDO</a:t>
            </a:r>
          </a:p>
        </p:txBody>
      </p:sp>
    </p:spTree>
    <p:extLst>
      <p:ext uri="{BB962C8B-B14F-4D97-AF65-F5344CB8AC3E}">
        <p14:creationId xmlns:p14="http://schemas.microsoft.com/office/powerpoint/2010/main" val="10658783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066800"/>
            <a:ext cx="7096125" cy="731838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DO Statement - Example 5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723900" y="1600200"/>
            <a:ext cx="8467725" cy="502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2400" b="1" dirty="0">
                <a:solidFill>
                  <a:srgbClr val="00B050"/>
                </a:solidFill>
              </a:rPr>
              <a:t>	// Determine and display the 2 and 3 times tables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b="1" dirty="0">
                <a:solidFill>
                  <a:srgbClr val="00B050"/>
                </a:solidFill>
              </a:rPr>
              <a:t>	</a:t>
            </a:r>
            <a:r>
              <a:rPr lang="en-GB" sz="2400" dirty="0" err="1">
                <a:solidFill>
                  <a:srgbClr val="FF0000"/>
                </a:solidFill>
              </a:rPr>
              <a:t>timesTable</a:t>
            </a:r>
            <a:r>
              <a:rPr lang="en-GB" sz="2400" dirty="0">
                <a:solidFill>
                  <a:srgbClr val="FF0000"/>
                </a:solidFill>
              </a:rPr>
              <a:t> = 2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/>
              <a:t>	</a:t>
            </a:r>
            <a:r>
              <a:rPr lang="en-GB" sz="2400" dirty="0">
                <a:solidFill>
                  <a:schemeClr val="tx1"/>
                </a:solidFill>
              </a:rPr>
              <a:t>DO n = 1 TO 12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	product = </a:t>
            </a:r>
            <a:r>
              <a:rPr lang="en-GB" sz="2400" dirty="0" err="1">
                <a:solidFill>
                  <a:schemeClr val="tx1"/>
                </a:solidFill>
              </a:rPr>
              <a:t>timesTable</a:t>
            </a:r>
            <a:r>
              <a:rPr lang="en-GB" sz="2400" dirty="0">
                <a:solidFill>
                  <a:schemeClr val="tx1"/>
                </a:solidFill>
              </a:rPr>
              <a:t> * n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	PRINT </a:t>
            </a:r>
            <a:r>
              <a:rPr lang="en-GB" sz="2400" dirty="0" err="1">
                <a:solidFill>
                  <a:schemeClr val="tx1"/>
                </a:solidFill>
              </a:rPr>
              <a:t>timesTable</a:t>
            </a:r>
            <a:r>
              <a:rPr lang="en-GB" sz="2400" dirty="0">
                <a:solidFill>
                  <a:schemeClr val="tx1"/>
                </a:solidFill>
              </a:rPr>
              <a:t>, “ * “, n, “ = “, product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ENDDO</a:t>
            </a:r>
            <a:br>
              <a:rPr lang="en-GB" sz="2400" dirty="0">
                <a:solidFill>
                  <a:schemeClr val="tx1"/>
                </a:solidFill>
              </a:rPr>
            </a:br>
            <a:endParaRPr lang="en-GB" sz="2400" dirty="0">
              <a:solidFill>
                <a:schemeClr val="tx1"/>
              </a:solidFill>
            </a:endParaRP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/>
              <a:t>	</a:t>
            </a:r>
            <a:r>
              <a:rPr lang="en-GB" sz="2400" dirty="0" err="1">
                <a:solidFill>
                  <a:srgbClr val="FF0000"/>
                </a:solidFill>
              </a:rPr>
              <a:t>timesTable</a:t>
            </a:r>
            <a:r>
              <a:rPr lang="en-GB" sz="2400" dirty="0">
                <a:solidFill>
                  <a:srgbClr val="FF0000"/>
                </a:solidFill>
              </a:rPr>
              <a:t> = 3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/>
              <a:t>	</a:t>
            </a:r>
            <a:r>
              <a:rPr lang="en-GB" sz="2400" dirty="0">
                <a:solidFill>
                  <a:schemeClr val="tx1"/>
                </a:solidFill>
              </a:rPr>
              <a:t>DO n = 1 TO 12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	product = </a:t>
            </a:r>
            <a:r>
              <a:rPr lang="en-GB" sz="2400" dirty="0" err="1">
                <a:solidFill>
                  <a:schemeClr val="tx1"/>
                </a:solidFill>
              </a:rPr>
              <a:t>timesTable</a:t>
            </a:r>
            <a:r>
              <a:rPr lang="en-GB" sz="2400" dirty="0">
                <a:solidFill>
                  <a:schemeClr val="tx1"/>
                </a:solidFill>
              </a:rPr>
              <a:t> * n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	PRINT </a:t>
            </a:r>
            <a:r>
              <a:rPr lang="en-GB" sz="2400" dirty="0" err="1">
                <a:solidFill>
                  <a:schemeClr val="tx1"/>
                </a:solidFill>
              </a:rPr>
              <a:t>timesTable</a:t>
            </a:r>
            <a:r>
              <a:rPr lang="en-GB" sz="2400" dirty="0">
                <a:solidFill>
                  <a:schemeClr val="tx1"/>
                </a:solidFill>
              </a:rPr>
              <a:t>, “ * “, n, “ = “, product</a:t>
            </a:r>
          </a:p>
          <a:p>
            <a:pPr fontAlgn="auto">
              <a:spcAft>
                <a:spcPts val="0"/>
              </a:spcAft>
              <a:tabLst>
                <a:tab pos="1073150" algn="l"/>
                <a:tab pos="1797050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ENDDO</a:t>
            </a:r>
          </a:p>
        </p:txBody>
      </p:sp>
      <p:sp>
        <p:nvSpPr>
          <p:cNvPr id="4" name="Left Arrow 3"/>
          <p:cNvSpPr/>
          <p:nvPr/>
        </p:nvSpPr>
        <p:spPr>
          <a:xfrm>
            <a:off x="4505325" y="4419600"/>
            <a:ext cx="5181600" cy="685800"/>
          </a:xfrm>
          <a:prstGeom prst="lef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Just alter this to do the 3x times table</a:t>
            </a:r>
          </a:p>
        </p:txBody>
      </p:sp>
    </p:spTree>
    <p:extLst>
      <p:ext uri="{BB962C8B-B14F-4D97-AF65-F5344CB8AC3E}">
        <p14:creationId xmlns:p14="http://schemas.microsoft.com/office/powerpoint/2010/main" val="36358116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" y="814262"/>
            <a:ext cx="7143750" cy="609600"/>
          </a:xfrm>
        </p:spPr>
        <p:txBody>
          <a:bodyPr>
            <a:normAutofit fontScale="90000"/>
          </a:bodyPr>
          <a:lstStyle/>
          <a:p>
            <a:r>
              <a:rPr lang="en-GB" u="sng" dirty="0">
                <a:solidFill>
                  <a:srgbClr val="FF0000"/>
                </a:solidFill>
              </a:rPr>
              <a:t>HEADS UP – “DO” statement in C</a:t>
            </a:r>
            <a:endParaRPr lang="en-AU" u="sng" dirty="0">
              <a:solidFill>
                <a:srgbClr val="FF0000"/>
              </a:solidFill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1562100" y="1600200"/>
            <a:ext cx="4191000" cy="51054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tabLst>
                <a:tab pos="712788" algn="l"/>
                <a:tab pos="1435100" algn="l"/>
                <a:tab pos="2147888" algn="l"/>
              </a:tabLst>
            </a:pPr>
            <a:r>
              <a:rPr lang="en-GB" sz="2800" b="1" u="sng" dirty="0">
                <a:solidFill>
                  <a:schemeClr val="tx1"/>
                </a:solidFill>
              </a:rPr>
              <a:t>C</a:t>
            </a:r>
          </a:p>
          <a:p>
            <a:pPr fontAlgn="auto">
              <a:spcAft>
                <a:spcPts val="0"/>
              </a:spcAft>
              <a:tabLst>
                <a:tab pos="712788" algn="l"/>
                <a:tab pos="1435100" algn="l"/>
                <a:tab pos="2147888" algn="l"/>
              </a:tabLst>
            </a:pPr>
            <a:r>
              <a:rPr lang="en-GB" sz="2800" dirty="0">
                <a:solidFill>
                  <a:schemeClr val="tx1"/>
                </a:solidFill>
              </a:rPr>
              <a:t>for(expression1; expr2; expr3)</a:t>
            </a:r>
          </a:p>
          <a:p>
            <a:pPr fontAlgn="auto">
              <a:spcAft>
                <a:spcPts val="0"/>
              </a:spcAft>
              <a:tabLst>
                <a:tab pos="712788" algn="l"/>
                <a:tab pos="1435100" algn="l"/>
                <a:tab pos="2147888" algn="l"/>
              </a:tabLst>
            </a:pPr>
            <a:r>
              <a:rPr lang="en-GB" sz="2800" dirty="0">
                <a:solidFill>
                  <a:schemeClr val="tx1"/>
                </a:solidFill>
              </a:rPr>
              <a:t>	statement</a:t>
            </a:r>
          </a:p>
          <a:p>
            <a:pPr fontAlgn="auto">
              <a:spcAft>
                <a:spcPts val="0"/>
              </a:spcAft>
              <a:tabLst>
                <a:tab pos="712788" algn="l"/>
                <a:tab pos="1435100" algn="l"/>
                <a:tab pos="2147888" algn="l"/>
              </a:tabLst>
            </a:pPr>
            <a:r>
              <a:rPr lang="en-GB" sz="2800" b="1" u="sng" dirty="0">
                <a:solidFill>
                  <a:schemeClr val="tx1"/>
                </a:solidFill>
              </a:rPr>
              <a:t>Pseudocode</a:t>
            </a:r>
          </a:p>
          <a:p>
            <a:pPr fontAlgn="auto">
              <a:spcAft>
                <a:spcPts val="0"/>
              </a:spcAft>
              <a:tabLst>
                <a:tab pos="712788" algn="l"/>
                <a:tab pos="1435100" algn="l"/>
                <a:tab pos="2147888" algn="l"/>
              </a:tabLst>
            </a:pPr>
            <a:r>
              <a:rPr lang="en-GB" sz="2800" dirty="0">
                <a:solidFill>
                  <a:schemeClr val="tx1"/>
                </a:solidFill>
              </a:rPr>
              <a:t>expression1</a:t>
            </a:r>
          </a:p>
          <a:p>
            <a:pPr fontAlgn="auto">
              <a:spcAft>
                <a:spcPts val="0"/>
              </a:spcAft>
              <a:tabLst>
                <a:tab pos="712788" algn="l"/>
                <a:tab pos="1435100" algn="l"/>
                <a:tab pos="2147888" algn="l"/>
              </a:tabLst>
            </a:pPr>
            <a:r>
              <a:rPr lang="en-GB" sz="2800" dirty="0">
                <a:solidFill>
                  <a:schemeClr val="tx1"/>
                </a:solidFill>
              </a:rPr>
              <a:t>DOWHILE expr2</a:t>
            </a:r>
          </a:p>
          <a:p>
            <a:pPr fontAlgn="auto">
              <a:spcAft>
                <a:spcPts val="0"/>
              </a:spcAft>
              <a:tabLst>
                <a:tab pos="712788" algn="l"/>
                <a:tab pos="1435100" algn="l"/>
                <a:tab pos="2147888" algn="l"/>
              </a:tabLst>
            </a:pPr>
            <a:r>
              <a:rPr lang="en-GB" sz="2800" dirty="0">
                <a:solidFill>
                  <a:schemeClr val="tx1"/>
                </a:solidFill>
              </a:rPr>
              <a:t>	statement</a:t>
            </a:r>
          </a:p>
          <a:p>
            <a:pPr fontAlgn="auto">
              <a:spcAft>
                <a:spcPts val="0"/>
              </a:spcAft>
              <a:tabLst>
                <a:tab pos="712788" algn="l"/>
                <a:tab pos="1435100" algn="l"/>
                <a:tab pos="2147888" algn="l"/>
              </a:tabLst>
            </a:pPr>
            <a:r>
              <a:rPr lang="en-GB" sz="2800" dirty="0">
                <a:solidFill>
                  <a:schemeClr val="tx1"/>
                </a:solidFill>
              </a:rPr>
              <a:t>	expr3</a:t>
            </a:r>
          </a:p>
          <a:p>
            <a:pPr fontAlgn="auto">
              <a:spcAft>
                <a:spcPts val="0"/>
              </a:spcAft>
              <a:tabLst>
                <a:tab pos="712788" algn="l"/>
                <a:tab pos="1435100" algn="l"/>
                <a:tab pos="2147888" algn="l"/>
              </a:tabLst>
            </a:pPr>
            <a:r>
              <a:rPr lang="en-GB" sz="2800" dirty="0">
                <a:solidFill>
                  <a:schemeClr val="tx1"/>
                </a:solidFill>
              </a:rPr>
              <a:t>ENDDO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829299" y="1600200"/>
            <a:ext cx="4191000" cy="51054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b="1" u="sng" dirty="0"/>
              <a:t>C example</a:t>
            </a:r>
          </a:p>
          <a:p>
            <a:pPr marL="0" indent="0">
              <a:buFontTx/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dirty="0"/>
              <a:t>sum = 0;</a:t>
            </a:r>
          </a:p>
          <a:p>
            <a:pPr marL="0" indent="0">
              <a:buFontTx/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dirty="0"/>
              <a:t>for(n = 1; n &lt;= 10; n = n + 1)</a:t>
            </a:r>
          </a:p>
          <a:p>
            <a:pPr marL="0" indent="0">
              <a:buFontTx/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dirty="0"/>
              <a:t>	sum = sum + n;</a:t>
            </a:r>
          </a:p>
          <a:p>
            <a:pPr marL="0" indent="0"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b="1" u="sng" dirty="0"/>
              <a:t>Pseudocode example</a:t>
            </a:r>
            <a:endParaRPr lang="en-GB" sz="2400" dirty="0"/>
          </a:p>
          <a:p>
            <a:pPr marL="0" indent="0"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dirty="0"/>
              <a:t>sum = 0</a:t>
            </a:r>
          </a:p>
          <a:p>
            <a:pPr marL="0" indent="0">
              <a:buFontTx/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dirty="0"/>
              <a:t>n = 1</a:t>
            </a:r>
          </a:p>
          <a:p>
            <a:pPr marL="0" indent="0">
              <a:buFontTx/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dirty="0"/>
              <a:t>DOWHILE n &lt;= 10</a:t>
            </a:r>
          </a:p>
          <a:p>
            <a:pPr marL="0" indent="0">
              <a:buFontTx/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dirty="0"/>
              <a:t>	sum = sum + n</a:t>
            </a:r>
          </a:p>
          <a:p>
            <a:pPr marL="0" indent="0">
              <a:buFontTx/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dirty="0"/>
              <a:t>	n = n + 1</a:t>
            </a:r>
          </a:p>
          <a:p>
            <a:pPr marL="0" indent="0">
              <a:buFontTx/>
              <a:buNone/>
              <a:tabLst>
                <a:tab pos="712788" algn="l"/>
                <a:tab pos="1435100" algn="l"/>
                <a:tab pos="2147888" algn="l"/>
              </a:tabLst>
            </a:pPr>
            <a:r>
              <a:rPr lang="en-GB" sz="2400" dirty="0"/>
              <a:t>ENDDO</a:t>
            </a:r>
          </a:p>
        </p:txBody>
      </p:sp>
      <p:pic>
        <p:nvPicPr>
          <p:cNvPr id="5" name="Picture 2" descr="http://www.codebusters.com/wp-content/uploads/2013/02/coding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1171" y="607320"/>
            <a:ext cx="1517021" cy="10234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76199" y="1676400"/>
            <a:ext cx="1257300" cy="152400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800" dirty="0"/>
              <a:t>Do statement is a for statement in C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45F6A1-E1C8-4754-9D88-E9478AA429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78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4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6300" y="1066800"/>
            <a:ext cx="8743950" cy="981075"/>
          </a:xfrm>
        </p:spPr>
        <p:txBody>
          <a:bodyPr/>
          <a:lstStyle/>
          <a:p>
            <a:r>
              <a:rPr lang="en-AU" dirty="0"/>
              <a:t>Quote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723900" y="1981200"/>
            <a:ext cx="7867650" cy="2743200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 fontScale="92500"/>
          </a:bodyPr>
          <a:lstStyle/>
          <a:p>
            <a:r>
              <a:rPr lang="en-AU" sz="2400" i="1" dirty="0">
                <a:solidFill>
                  <a:schemeClr val="tx1"/>
                </a:solidFill>
              </a:rPr>
              <a:t>There is a construct in computer programming called </a:t>
            </a:r>
            <a:r>
              <a:rPr lang="en-AU" sz="2400" b="1" i="1" dirty="0">
                <a:solidFill>
                  <a:schemeClr val="tx1"/>
                </a:solidFill>
              </a:rPr>
              <a:t>'the infinite loop' </a:t>
            </a:r>
            <a:r>
              <a:rPr lang="en-AU" sz="2400" i="1" dirty="0">
                <a:solidFill>
                  <a:schemeClr val="tx1"/>
                </a:solidFill>
              </a:rPr>
              <a:t>which enables a computer to do what no other physical machine can do: </a:t>
            </a:r>
            <a:r>
              <a:rPr lang="en-AU" sz="2400" i="1" u="sng" dirty="0">
                <a:solidFill>
                  <a:schemeClr val="tx1"/>
                </a:solidFill>
              </a:rPr>
              <a:t>to operate in perpetuity without tiring. </a:t>
            </a:r>
          </a:p>
          <a:p>
            <a:r>
              <a:rPr lang="en-AU" sz="2400" i="1" dirty="0">
                <a:solidFill>
                  <a:schemeClr val="tx1"/>
                </a:solidFill>
              </a:rPr>
              <a:t>In the same way it </a:t>
            </a:r>
            <a:r>
              <a:rPr lang="en-AU" sz="2400" b="1" i="1" dirty="0">
                <a:solidFill>
                  <a:schemeClr val="tx1"/>
                </a:solidFill>
              </a:rPr>
              <a:t>doesn't know exhaustion</a:t>
            </a:r>
            <a:r>
              <a:rPr lang="en-AU" sz="2400" i="1" dirty="0">
                <a:solidFill>
                  <a:schemeClr val="tx1"/>
                </a:solidFill>
              </a:rPr>
              <a:t>, it </a:t>
            </a:r>
            <a:r>
              <a:rPr lang="en-AU" sz="2400" b="1" i="1" dirty="0">
                <a:solidFill>
                  <a:schemeClr val="tx1"/>
                </a:solidFill>
              </a:rPr>
              <a:t>doesn't know when it's wrong</a:t>
            </a:r>
            <a:r>
              <a:rPr lang="en-AU" sz="2400" i="1" dirty="0">
                <a:solidFill>
                  <a:schemeClr val="tx1"/>
                </a:solidFill>
              </a:rPr>
              <a:t> and it can keep doing the wrong thing over and over without tiring.</a:t>
            </a:r>
            <a:br>
              <a:rPr lang="en-AU" sz="2400" i="1" dirty="0">
                <a:solidFill>
                  <a:schemeClr val="tx1"/>
                </a:solidFill>
              </a:rPr>
            </a:br>
            <a:endParaRPr lang="en-AU" sz="2400" b="1" i="1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3900" y="5029200"/>
            <a:ext cx="5257800" cy="16256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AU" b="1" i="1" dirty="0"/>
              <a:t>Quote by: </a:t>
            </a:r>
            <a:r>
              <a:rPr lang="en-AU" dirty="0"/>
              <a:t>John Maeda</a:t>
            </a:r>
          </a:p>
          <a:p>
            <a:r>
              <a:rPr lang="en-AU" dirty="0"/>
              <a:t>Japanese-American graphic designer, computer scientist, academic, and author.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4953000"/>
            <a:ext cx="2667000" cy="17018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897FAA-163D-45D8-9616-EC482F55A5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83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Callout 1"/>
          <p:cNvSpPr/>
          <p:nvPr/>
        </p:nvSpPr>
        <p:spPr>
          <a:xfrm>
            <a:off x="1943100" y="228600"/>
            <a:ext cx="7086600" cy="6324600"/>
          </a:xfrm>
          <a:prstGeom prst="cloudCallout">
            <a:avLst>
              <a:gd name="adj1" fmla="val -57095"/>
              <a:gd name="adj2" fmla="val 43248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b="1" dirty="0">
                <a:latin typeface="Arial Narrow" pitchFamily="34" charset="0"/>
              </a:rPr>
              <a:t>	Part 2 Content</a:t>
            </a:r>
          </a:p>
          <a:p>
            <a:pPr marL="609600" indent="-609600" algn="just">
              <a:spcBef>
                <a:spcPts val="1300"/>
              </a:spcBef>
              <a:buFont typeface="+mj-lt"/>
              <a:buAutoNum type="arabicPeriod"/>
            </a:pPr>
            <a:r>
              <a:rPr lang="en-GB" dirty="0"/>
              <a:t>Top Down Method</a:t>
            </a:r>
          </a:p>
          <a:p>
            <a:pPr marL="609600" indent="-609600" algn="just">
              <a:spcBef>
                <a:spcPts val="1300"/>
              </a:spcBef>
              <a:buFont typeface="+mj-lt"/>
              <a:buAutoNum type="arabicPeriod"/>
            </a:pPr>
            <a:r>
              <a:rPr lang="en-GB" dirty="0"/>
              <a:t>What is a Module</a:t>
            </a:r>
          </a:p>
          <a:p>
            <a:pPr marL="609600" indent="-609600" algn="just">
              <a:spcBef>
                <a:spcPts val="1300"/>
              </a:spcBef>
              <a:buFont typeface="+mj-lt"/>
              <a:buAutoNum type="arabicPeriod"/>
            </a:pPr>
            <a:r>
              <a:rPr lang="en-GB" dirty="0"/>
              <a:t>Modular Programming</a:t>
            </a:r>
          </a:p>
          <a:p>
            <a:pPr marL="609600" indent="-609600" algn="just">
              <a:spcBef>
                <a:spcPts val="1300"/>
              </a:spcBef>
              <a:buFont typeface="+mj-lt"/>
              <a:buAutoNum type="arabicPeriod"/>
            </a:pPr>
            <a:r>
              <a:rPr lang="en-GB" dirty="0">
                <a:latin typeface="Arial Narrow" pitchFamily="34" charset="0"/>
              </a:rPr>
              <a:t>Good Features of a Module</a:t>
            </a:r>
          </a:p>
          <a:p>
            <a:pPr marL="609600" indent="-609600" algn="just">
              <a:spcBef>
                <a:spcPts val="1300"/>
              </a:spcBef>
              <a:buFont typeface="+mj-lt"/>
              <a:buAutoNum type="arabicPeriod"/>
            </a:pPr>
            <a:r>
              <a:rPr lang="en-GB" dirty="0">
                <a:latin typeface="Arial Narrow" pitchFamily="34" charset="0"/>
              </a:rPr>
              <a:t>Benefits of Good Module Design</a:t>
            </a:r>
            <a:endParaRPr lang="en-GB" dirty="0"/>
          </a:p>
          <a:p>
            <a:pPr marL="609600" indent="-609600" algn="just">
              <a:spcBef>
                <a:spcPts val="1300"/>
              </a:spcBef>
              <a:buFontTx/>
              <a:buAutoNum type="arabicPeriod"/>
            </a:pPr>
            <a:r>
              <a:rPr lang="en-GB" dirty="0"/>
              <a:t>The Main Module</a:t>
            </a:r>
          </a:p>
          <a:p>
            <a:pPr marL="609600" indent="-609600" algn="just">
              <a:spcBef>
                <a:spcPts val="1300"/>
              </a:spcBef>
              <a:buFontTx/>
              <a:buAutoNum type="arabicPeriod"/>
            </a:pPr>
            <a:r>
              <a:rPr lang="en-GB" dirty="0"/>
              <a:t>Module Execution</a:t>
            </a:r>
          </a:p>
          <a:p>
            <a:pPr marL="609600" indent="-609600" algn="just">
              <a:spcBef>
                <a:spcPts val="1300"/>
              </a:spcBef>
              <a:buFontTx/>
              <a:buAutoNum type="arabicPeriod"/>
            </a:pPr>
            <a:r>
              <a:rPr lang="en-GB" dirty="0"/>
              <a:t>Hierarchy Charts</a:t>
            </a:r>
            <a:r>
              <a:rPr lang="en-GB" dirty="0">
                <a:solidFill>
                  <a:srgbClr val="00B050"/>
                </a:solidFill>
              </a:rPr>
              <a:t>	</a:t>
            </a:r>
            <a:endParaRPr lang="en-AU" dirty="0"/>
          </a:p>
          <a:p>
            <a:pPr algn="ctr"/>
            <a:endParaRPr lang="en-AU" dirty="0"/>
          </a:p>
        </p:txBody>
      </p:sp>
      <p:pic>
        <p:nvPicPr>
          <p:cNvPr id="5" name="Picture 2" descr="http://cacm.acm.org/system/assets/0000/7955/051512_CDN_Lightweight-Modular2.large.jpg?1341312420&amp;133711216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300" y="4800600"/>
            <a:ext cx="1828800" cy="1828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5298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2019300" y="781498"/>
            <a:ext cx="8801100" cy="642938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Top Down Method (Technique)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019300" y="1676400"/>
            <a:ext cx="8143875" cy="4525963"/>
          </a:xfrm>
          <a:noFill/>
          <a:ln/>
        </p:spPr>
        <p:txBody>
          <a:bodyPr/>
          <a:lstStyle/>
          <a:p>
            <a:pPr marL="609600" indent="-609600" algn="just">
              <a:spcBef>
                <a:spcPts val="1300"/>
              </a:spcBef>
              <a:buFontTx/>
              <a:buNone/>
            </a:pPr>
            <a:r>
              <a:rPr lang="en-GB" dirty="0"/>
              <a:t>A </a:t>
            </a:r>
            <a:r>
              <a:rPr lang="en-GB" i="1" u="sng" dirty="0"/>
              <a:t>top down method</a:t>
            </a:r>
            <a:r>
              <a:rPr lang="en-GB" dirty="0"/>
              <a:t> is to design a </a:t>
            </a:r>
            <a:r>
              <a:rPr lang="en-GB" b="1" dirty="0">
                <a:solidFill>
                  <a:srgbClr val="00B050"/>
                </a:solidFill>
              </a:rPr>
              <a:t>solution</a:t>
            </a:r>
            <a:r>
              <a:rPr lang="en-GB" dirty="0"/>
              <a:t>.</a:t>
            </a:r>
          </a:p>
          <a:p>
            <a:pPr marL="609600" indent="-609600" algn="just">
              <a:spcBef>
                <a:spcPts val="1300"/>
              </a:spcBef>
            </a:pPr>
            <a:r>
              <a:rPr lang="en-GB" dirty="0"/>
              <a:t>Divide a </a:t>
            </a:r>
            <a:r>
              <a:rPr lang="en-GB" dirty="0">
                <a:solidFill>
                  <a:srgbClr val="00B050"/>
                </a:solidFill>
              </a:rPr>
              <a:t>single</a:t>
            </a:r>
            <a:r>
              <a:rPr lang="en-GB" dirty="0"/>
              <a:t> task into </a:t>
            </a:r>
            <a:r>
              <a:rPr lang="en-GB" dirty="0">
                <a:solidFill>
                  <a:srgbClr val="00B050"/>
                </a:solidFill>
              </a:rPr>
              <a:t>several</a:t>
            </a:r>
            <a:r>
              <a:rPr lang="en-GB" dirty="0"/>
              <a:t> smaller subtasks</a:t>
            </a:r>
          </a:p>
          <a:p>
            <a:pPr marL="609600" indent="-609600" algn="just">
              <a:spcBef>
                <a:spcPts val="1300"/>
              </a:spcBef>
            </a:pPr>
            <a:r>
              <a:rPr lang="en-GB" dirty="0"/>
              <a:t>Divide these </a:t>
            </a:r>
            <a:r>
              <a:rPr lang="en-GB" dirty="0">
                <a:solidFill>
                  <a:srgbClr val="00B050"/>
                </a:solidFill>
              </a:rPr>
              <a:t>subtasks</a:t>
            </a:r>
            <a:r>
              <a:rPr lang="en-GB" dirty="0"/>
              <a:t> into </a:t>
            </a:r>
            <a:r>
              <a:rPr lang="en-GB" dirty="0">
                <a:solidFill>
                  <a:srgbClr val="00B050"/>
                </a:solidFill>
              </a:rPr>
              <a:t>smaller</a:t>
            </a:r>
            <a:r>
              <a:rPr lang="en-GB" dirty="0"/>
              <a:t> subtasks</a:t>
            </a:r>
          </a:p>
          <a:p>
            <a:pPr marL="609600" indent="-609600" algn="just">
              <a:spcBef>
                <a:spcPts val="1300"/>
              </a:spcBef>
            </a:pPr>
            <a:r>
              <a:rPr lang="en-GB" dirty="0">
                <a:solidFill>
                  <a:srgbClr val="00B050"/>
                </a:solidFill>
              </a:rPr>
              <a:t>Continually divide </a:t>
            </a:r>
            <a:r>
              <a:rPr lang="en-GB" dirty="0"/>
              <a:t>subtasks until they:</a:t>
            </a:r>
          </a:p>
          <a:p>
            <a:pPr marL="1009650" lvl="1" indent="-609600" algn="just">
              <a:spcBef>
                <a:spcPts val="1300"/>
              </a:spcBef>
            </a:pPr>
            <a:r>
              <a:rPr lang="en-GB" sz="3200" dirty="0"/>
              <a:t>represent </a:t>
            </a:r>
            <a:r>
              <a:rPr lang="en-GB" sz="3200" b="1" i="1" dirty="0"/>
              <a:t>one</a:t>
            </a:r>
            <a:r>
              <a:rPr lang="en-GB" sz="3200" dirty="0"/>
              <a:t> logical / valid task</a:t>
            </a:r>
          </a:p>
          <a:p>
            <a:pPr marL="1009650" lvl="1" indent="-609600" algn="just">
              <a:spcBef>
                <a:spcPts val="1300"/>
              </a:spcBef>
            </a:pPr>
            <a:r>
              <a:rPr lang="en-GB" sz="3200" dirty="0"/>
              <a:t>are at a </a:t>
            </a:r>
            <a:r>
              <a:rPr lang="en-GB" sz="3200" b="1" i="1" dirty="0"/>
              <a:t>manageable size</a:t>
            </a:r>
          </a:p>
          <a:p>
            <a:pPr marL="609600" indent="-609600" algn="just">
              <a:spcBef>
                <a:spcPts val="1300"/>
              </a:spcBef>
            </a:pPr>
            <a:r>
              <a:rPr lang="en-GB" u="sng" dirty="0"/>
              <a:t>Each task / subtask is considered to be a module</a:t>
            </a:r>
          </a:p>
        </p:txBody>
      </p:sp>
      <p:pic>
        <p:nvPicPr>
          <p:cNvPr id="6" name="Picture 2" descr="https://www.putnam.com/static/img/solutions-strategies/icon-top-dow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3429000"/>
            <a:ext cx="1590675" cy="1857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3EEECEC-3BFD-4854-860B-252C6CB721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15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781300" y="342796"/>
            <a:ext cx="4572000" cy="685203"/>
          </a:xfrm>
          <a:prstGeom prst="rect">
            <a:avLst/>
          </a:prstGeom>
          <a:noFill/>
          <a:ln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3600" kern="1200">
                <a:solidFill>
                  <a:srgbClr val="659200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GB" dirty="0">
                <a:latin typeface="Arial Narrow" pitchFamily="34" charset="0"/>
              </a:rPr>
              <a:t>What is a Module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2019300" y="1600200"/>
            <a:ext cx="8043627" cy="4892486"/>
          </a:xfrm>
          <a:noFill/>
          <a:ln/>
        </p:spPr>
        <p:txBody>
          <a:bodyPr>
            <a:normAutofit fontScale="92500"/>
          </a:bodyPr>
          <a:lstStyle/>
          <a:p>
            <a:pPr marL="609600" indent="-609600"/>
            <a:r>
              <a:rPr lang="en-AU" dirty="0">
                <a:solidFill>
                  <a:srgbClr val="00B050"/>
                </a:solidFill>
              </a:rPr>
              <a:t>Modular programming </a:t>
            </a:r>
            <a:r>
              <a:rPr lang="en-AU" dirty="0"/>
              <a:t>is the process of subdividing a computer program.</a:t>
            </a:r>
          </a:p>
          <a:p>
            <a:pPr marL="1009650" lvl="1" indent="-609600"/>
            <a:r>
              <a:rPr lang="en-AU" b="1" dirty="0">
                <a:solidFill>
                  <a:srgbClr val="00B050"/>
                </a:solidFill>
              </a:rPr>
              <a:t>So: </a:t>
            </a:r>
            <a:r>
              <a:rPr lang="en-AU" dirty="0">
                <a:solidFill>
                  <a:srgbClr val="00B050"/>
                </a:solidFill>
              </a:rPr>
              <a:t>A </a:t>
            </a:r>
            <a:r>
              <a:rPr lang="en-AU" b="1" i="1" dirty="0">
                <a:solidFill>
                  <a:srgbClr val="00B050"/>
                </a:solidFill>
              </a:rPr>
              <a:t>module</a:t>
            </a:r>
            <a:r>
              <a:rPr lang="en-AU" dirty="0">
                <a:solidFill>
                  <a:srgbClr val="00B050"/>
                </a:solidFill>
              </a:rPr>
              <a:t> is a separate software component</a:t>
            </a:r>
            <a:r>
              <a:rPr lang="en-AU" dirty="0"/>
              <a:t>. </a:t>
            </a:r>
          </a:p>
          <a:p>
            <a:pPr marL="609600" indent="-609600"/>
            <a:r>
              <a:rPr lang="en-AU" dirty="0"/>
              <a:t>A </a:t>
            </a:r>
            <a:r>
              <a:rPr lang="en-AU" u="sng" dirty="0"/>
              <a:t>module</a:t>
            </a:r>
            <a:r>
              <a:rPr lang="en-AU" dirty="0"/>
              <a:t> can often be used in a variety of programs.</a:t>
            </a:r>
          </a:p>
          <a:p>
            <a:pPr marL="609600" indent="-609600"/>
            <a:r>
              <a:rPr lang="en-AU" dirty="0"/>
              <a:t>Allows for boundaries and improves maintainability.</a:t>
            </a:r>
          </a:p>
          <a:p>
            <a:pPr marL="609600" indent="-609600"/>
            <a:r>
              <a:rPr lang="en-AU" dirty="0"/>
              <a:t>It enables multiple programmers to divide up the work and debug pieces of the program independently.</a:t>
            </a:r>
          </a:p>
          <a:p>
            <a:pPr marL="609600" indent="-609600"/>
            <a:r>
              <a:rPr lang="en-AU" dirty="0"/>
              <a:t>Teams can develop modules separately and do not require knowledge of all modules in the system.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0732" y="0"/>
            <a:ext cx="2201556" cy="13504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967AA2A-BE91-43BD-9ED6-2EDEE6E82D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0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2552700" y="222924"/>
            <a:ext cx="7963331" cy="685203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Modular Programming?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2287081" y="1141806"/>
            <a:ext cx="7967427" cy="5578883"/>
          </a:xfrm>
          <a:noFill/>
          <a:ln/>
        </p:spPr>
        <p:txBody>
          <a:bodyPr>
            <a:normAutofit lnSpcReduction="10000"/>
          </a:bodyPr>
          <a:lstStyle/>
          <a:p>
            <a:pPr marL="609600" indent="-609600"/>
            <a:r>
              <a:rPr lang="en-GB" dirty="0"/>
              <a:t>must </a:t>
            </a:r>
            <a:r>
              <a:rPr lang="en-GB" dirty="0">
                <a:solidFill>
                  <a:srgbClr val="00B050"/>
                </a:solidFill>
              </a:rPr>
              <a:t>perform</a:t>
            </a:r>
            <a:r>
              <a:rPr lang="en-GB" dirty="0"/>
              <a:t> its task</a:t>
            </a:r>
          </a:p>
          <a:p>
            <a:pPr marL="609600" indent="-609600"/>
            <a:r>
              <a:rPr lang="en-GB" dirty="0"/>
              <a:t>must not do anything </a:t>
            </a:r>
            <a:r>
              <a:rPr lang="en-GB" dirty="0">
                <a:solidFill>
                  <a:srgbClr val="00B050"/>
                </a:solidFill>
              </a:rPr>
              <a:t>unrelated</a:t>
            </a:r>
            <a:r>
              <a:rPr lang="en-GB" dirty="0"/>
              <a:t> to its task</a:t>
            </a:r>
          </a:p>
          <a:p>
            <a:pPr marL="609600" indent="-609600"/>
            <a:r>
              <a:rPr lang="en-GB" dirty="0"/>
              <a:t>must always start the code</a:t>
            </a:r>
            <a:r>
              <a:rPr lang="en-GB" dirty="0">
                <a:solidFill>
                  <a:srgbClr val="00B050"/>
                </a:solidFill>
              </a:rPr>
              <a:t> at its top</a:t>
            </a:r>
          </a:p>
          <a:p>
            <a:pPr marL="609600" indent="-609600"/>
            <a:r>
              <a:rPr lang="en-GB" dirty="0"/>
              <a:t>should only have an </a:t>
            </a:r>
            <a:r>
              <a:rPr lang="en-GB" dirty="0">
                <a:solidFill>
                  <a:srgbClr val="00B050"/>
                </a:solidFill>
              </a:rPr>
              <a:t>exit at its end</a:t>
            </a:r>
          </a:p>
          <a:p>
            <a:pPr marL="609600" indent="-609600"/>
            <a:r>
              <a:rPr lang="en-GB" dirty="0"/>
              <a:t>must have a </a:t>
            </a:r>
            <a:r>
              <a:rPr lang="en-GB" dirty="0">
                <a:solidFill>
                  <a:srgbClr val="00B050"/>
                </a:solidFill>
              </a:rPr>
              <a:t>meaningful name </a:t>
            </a:r>
            <a:r>
              <a:rPr lang="en-GB" dirty="0"/>
              <a:t>to describe its task</a:t>
            </a:r>
          </a:p>
          <a:p>
            <a:pPr marL="609600" indent="-609600"/>
            <a:r>
              <a:rPr lang="en-GB" dirty="0"/>
              <a:t>must have appropriate:</a:t>
            </a:r>
          </a:p>
          <a:p>
            <a:pPr marL="990600" lvl="1" indent="-533400"/>
            <a:r>
              <a:rPr lang="en-GB" sz="3200" dirty="0"/>
              <a:t>cohesion (see chapter 10) </a:t>
            </a:r>
            <a:r>
              <a:rPr lang="en-GB" sz="3200" dirty="0">
                <a:solidFill>
                  <a:srgbClr val="00B050"/>
                </a:solidFill>
              </a:rPr>
              <a:t>//next week</a:t>
            </a:r>
          </a:p>
          <a:p>
            <a:pPr marL="1390650" lvl="2" indent="-533400"/>
            <a:r>
              <a:rPr lang="en-AU" dirty="0"/>
              <a:t>Things that belong together should be kept together.</a:t>
            </a:r>
            <a:endParaRPr lang="en-GB" dirty="0">
              <a:solidFill>
                <a:srgbClr val="00B050"/>
              </a:solidFill>
            </a:endParaRPr>
          </a:p>
          <a:p>
            <a:pPr marL="990600" lvl="1" indent="-533400"/>
            <a:r>
              <a:rPr lang="en-GB" sz="3200" dirty="0"/>
              <a:t>coupling (see chapter 10) </a:t>
            </a:r>
            <a:r>
              <a:rPr lang="en-GB" sz="3200" dirty="0">
                <a:solidFill>
                  <a:srgbClr val="00B050"/>
                </a:solidFill>
              </a:rPr>
              <a:t>//next week</a:t>
            </a:r>
          </a:p>
          <a:p>
            <a:pPr marL="1390650" lvl="2" indent="-533400"/>
            <a:r>
              <a:rPr lang="en-AU" dirty="0"/>
              <a:t>One object doesn't directly change or modify the state or </a:t>
            </a:r>
            <a:r>
              <a:rPr lang="en-AU" dirty="0" err="1"/>
              <a:t>behavior</a:t>
            </a:r>
            <a:r>
              <a:rPr lang="en-AU" dirty="0"/>
              <a:t> of another object.</a:t>
            </a:r>
            <a:endParaRPr lang="en-GB" dirty="0">
              <a:solidFill>
                <a:srgbClr val="00B05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0732" y="0"/>
            <a:ext cx="2201556" cy="13504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1673D98-A7DA-4F5A-B8F0-FE7B23ADED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324100" y="792933"/>
            <a:ext cx="8801100" cy="685203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Module Example</a:t>
            </a:r>
            <a:endParaRPr lang="en-AU" dirty="0">
              <a:latin typeface="Arial Narrow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100" y="304800"/>
            <a:ext cx="2201556" cy="13504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Picture 2" descr="http://mathbits.com/MathBits/Java/Methods/methoddiagram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300" y="2133600"/>
            <a:ext cx="6477000" cy="4226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1FB415D-171C-4957-A046-064B689CF4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62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2552700" y="533400"/>
            <a:ext cx="7391400" cy="838200"/>
          </a:xfrm>
          <a:prstGeom prst="rect">
            <a:avLst/>
          </a:prstGeom>
          <a:noFill/>
          <a:ln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3600" kern="1200">
                <a:solidFill>
                  <a:srgbClr val="659200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GB">
                <a:latin typeface="Arial Narrow" pitchFamily="34" charset="0"/>
              </a:rPr>
              <a:t>Benefits of Good Module Design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019300" y="1600200"/>
            <a:ext cx="7924800" cy="4953000"/>
          </a:xfrm>
          <a:noFill/>
          <a:ln/>
        </p:spPr>
        <p:txBody>
          <a:bodyPr/>
          <a:lstStyle/>
          <a:p>
            <a:pPr marL="609600" indent="-609600">
              <a:lnSpc>
                <a:spcPct val="80000"/>
              </a:lnSpc>
              <a:spcBef>
                <a:spcPts val="1300"/>
              </a:spcBef>
              <a:buNone/>
            </a:pPr>
            <a:r>
              <a:rPr lang="en-GB" b="1" dirty="0"/>
              <a:t>Improves Understanding!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</a:pPr>
            <a:r>
              <a:rPr lang="en-GB" dirty="0"/>
              <a:t>Each module should be based on performing </a:t>
            </a:r>
            <a:br>
              <a:rPr lang="en-GB" dirty="0"/>
            </a:br>
            <a:r>
              <a:rPr lang="en-GB" dirty="0"/>
              <a:t>one logical task.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</a:pPr>
            <a:r>
              <a:rPr lang="en-GB" dirty="0"/>
              <a:t>E.g. login module has nothing to do with the print module.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  <a:buNone/>
            </a:pPr>
            <a:r>
              <a:rPr lang="en-GB" b="1" dirty="0"/>
              <a:t>Improves Reusability!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</a:pPr>
            <a:r>
              <a:rPr lang="en-GB" dirty="0"/>
              <a:t>A module might be used several times in a program.</a:t>
            </a:r>
            <a:br>
              <a:rPr lang="en-GB" dirty="0"/>
            </a:br>
            <a:r>
              <a:rPr lang="en-GB" dirty="0"/>
              <a:t>but also within other programs.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</a:pPr>
            <a:r>
              <a:rPr lang="en-GB" dirty="0"/>
              <a:t>E.g. We have been reusing the ‘PRINT’ module a lot so far in our algorithms.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F03E3ED-6690-435A-8849-71E1077829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27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438400" y="381000"/>
            <a:ext cx="8801100" cy="6858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Benefits of Good Module Design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430780" y="1676400"/>
            <a:ext cx="8077200" cy="4724400"/>
          </a:xfrm>
          <a:noFill/>
          <a:ln/>
        </p:spPr>
        <p:txBody>
          <a:bodyPr/>
          <a:lstStyle/>
          <a:p>
            <a:pPr marL="609600" indent="-609600">
              <a:lnSpc>
                <a:spcPct val="80000"/>
              </a:lnSpc>
              <a:spcBef>
                <a:spcPts val="1300"/>
              </a:spcBef>
              <a:buNone/>
            </a:pPr>
            <a:r>
              <a:rPr lang="en-GB" b="1" dirty="0"/>
              <a:t>Removes Redundancy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</a:pPr>
            <a:r>
              <a:rPr lang="en-GB" dirty="0"/>
              <a:t>Use one module instead of duplicating </a:t>
            </a:r>
            <a:br>
              <a:rPr lang="en-GB" dirty="0"/>
            </a:br>
            <a:r>
              <a:rPr lang="en-GB" dirty="0"/>
              <a:t>the same code several times in a program.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</a:pPr>
            <a:r>
              <a:rPr lang="en-GB" dirty="0"/>
              <a:t>E.g. just use the PRINT module and not create multiple to do the same thing.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  <a:buNone/>
            </a:pPr>
            <a:r>
              <a:rPr lang="en-GB" b="1" dirty="0"/>
              <a:t>Improves Maintenance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</a:pPr>
            <a:r>
              <a:rPr lang="en-GB" dirty="0"/>
              <a:t>Each module has little or no dependency on other modules.</a:t>
            </a:r>
          </a:p>
          <a:p>
            <a:pPr marL="609600" indent="-609600">
              <a:lnSpc>
                <a:spcPct val="80000"/>
              </a:lnSpc>
              <a:spcBef>
                <a:spcPts val="1300"/>
              </a:spcBef>
            </a:pPr>
            <a:r>
              <a:rPr lang="en-GB" dirty="0"/>
              <a:t>E.g. If you buy a new TV remote control, do you really want to change the TV also? You want them to be independent…. ideally.</a:t>
            </a:r>
          </a:p>
          <a:p>
            <a:pPr marL="0" indent="0">
              <a:lnSpc>
                <a:spcPct val="80000"/>
              </a:lnSpc>
              <a:spcBef>
                <a:spcPts val="1300"/>
              </a:spcBef>
              <a:buNone/>
            </a:pPr>
            <a:endParaRPr lang="en-GB" dirty="0"/>
          </a:p>
        </p:txBody>
      </p:sp>
      <p:pic>
        <p:nvPicPr>
          <p:cNvPr id="6" name="Picture 2" descr="http://www.monsterpiggybank.com/wp-content/uploads/2013/07/Redundancy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2900" y="819150"/>
            <a:ext cx="2209800" cy="110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EC90512-0810-4E42-A4F5-CF2B909E8E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34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2552700" y="609600"/>
            <a:ext cx="3886200" cy="609600"/>
          </a:xfrm>
          <a:prstGeom prst="rect">
            <a:avLst/>
          </a:prstGeom>
          <a:noFill/>
          <a:ln/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3600" kern="1200">
                <a:solidFill>
                  <a:srgbClr val="659200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GB" dirty="0">
                <a:latin typeface="Arial Narrow" pitchFamily="34" charset="0"/>
              </a:rPr>
              <a:t>The Main Module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324100" y="1524000"/>
            <a:ext cx="7543800" cy="4953000"/>
          </a:xfrm>
          <a:noFill/>
          <a:ln/>
        </p:spPr>
        <p:txBody>
          <a:bodyPr>
            <a:normAutofit fontScale="85000" lnSpcReduction="10000"/>
          </a:bodyPr>
          <a:lstStyle/>
          <a:p>
            <a:pPr marL="609600" indent="-609600"/>
            <a:r>
              <a:rPr lang="en-GB" dirty="0"/>
              <a:t>Where the program starts!</a:t>
            </a:r>
          </a:p>
          <a:p>
            <a:pPr marL="609600" indent="-609600"/>
            <a:r>
              <a:rPr lang="en-GB" dirty="0"/>
              <a:t>Name of the first function in most coding languages is called Main()</a:t>
            </a:r>
          </a:p>
          <a:p>
            <a:pPr marL="609600" indent="-609600"/>
            <a:r>
              <a:rPr lang="en-GB" dirty="0"/>
              <a:t>An algorithm shall have one main module</a:t>
            </a:r>
            <a:br>
              <a:rPr lang="en-GB" dirty="0"/>
            </a:br>
            <a:r>
              <a:rPr lang="en-GB" dirty="0"/>
              <a:t>(its where the algorithm starts).</a:t>
            </a:r>
          </a:p>
          <a:p>
            <a:pPr marL="609600" indent="-609600"/>
            <a:r>
              <a:rPr lang="en-GB" dirty="0"/>
              <a:t>The main module controls other modules.</a:t>
            </a:r>
          </a:p>
          <a:p>
            <a:pPr marL="609600" indent="-609600"/>
            <a:r>
              <a:rPr lang="en-GB" u="sng" dirty="0"/>
              <a:t>Execution of the algorithm:</a:t>
            </a:r>
          </a:p>
          <a:p>
            <a:pPr marL="990600" lvl="1" indent="-533400"/>
            <a:r>
              <a:rPr lang="en-GB" sz="3200" dirty="0"/>
              <a:t>always starts at the </a:t>
            </a:r>
            <a:r>
              <a:rPr lang="en-GB" sz="3200" b="1" dirty="0"/>
              <a:t>first line </a:t>
            </a:r>
            <a:r>
              <a:rPr lang="en-GB" sz="3200" dirty="0"/>
              <a:t>of the main module</a:t>
            </a:r>
          </a:p>
          <a:p>
            <a:pPr marL="990600" lvl="1" indent="-533400"/>
            <a:r>
              <a:rPr lang="en-GB" sz="3200" b="1" dirty="0"/>
              <a:t>calls</a:t>
            </a:r>
            <a:r>
              <a:rPr lang="en-GB" sz="3200" dirty="0"/>
              <a:t> other modules and </a:t>
            </a:r>
            <a:br>
              <a:rPr lang="en-GB" sz="3200" dirty="0"/>
            </a:br>
            <a:r>
              <a:rPr lang="en-GB" sz="3200" dirty="0"/>
              <a:t>executes code statements</a:t>
            </a:r>
          </a:p>
          <a:p>
            <a:pPr marL="990600" lvl="1" indent="-533400"/>
            <a:r>
              <a:rPr lang="en-GB" sz="3200" dirty="0"/>
              <a:t>finishes at </a:t>
            </a:r>
            <a:r>
              <a:rPr lang="en-GB" sz="3200" b="1" dirty="0"/>
              <a:t>the end </a:t>
            </a:r>
            <a:r>
              <a:rPr lang="en-GB" sz="3200" dirty="0"/>
              <a:t>(last line of the program)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4275" y="176212"/>
            <a:ext cx="3857625" cy="8667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5E4EB73-349A-49E2-A459-909655FEC1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71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2628900" y="228600"/>
            <a:ext cx="7658100" cy="8382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The Main Module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247900" y="1447800"/>
            <a:ext cx="7848600" cy="4953000"/>
          </a:xfrm>
          <a:noFill/>
          <a:ln/>
        </p:spPr>
        <p:txBody>
          <a:bodyPr/>
          <a:lstStyle/>
          <a:p>
            <a:pPr marL="609600" indent="-609600"/>
            <a:r>
              <a:rPr lang="en-GB" dirty="0"/>
              <a:t>The name of the </a:t>
            </a:r>
            <a:r>
              <a:rPr lang="en-GB" b="1" dirty="0"/>
              <a:t>main</a:t>
            </a:r>
            <a:r>
              <a:rPr lang="en-GB" dirty="0"/>
              <a:t> keyword highlights its</a:t>
            </a:r>
            <a:r>
              <a:rPr lang="en-GB" u="sng" dirty="0"/>
              <a:t> the main task of the program.</a:t>
            </a:r>
          </a:p>
          <a:p>
            <a:pPr marL="609600" indent="-609600"/>
            <a:r>
              <a:rPr lang="en-GB" dirty="0"/>
              <a:t>If the </a:t>
            </a:r>
            <a:r>
              <a:rPr lang="en-GB" u="sng" dirty="0"/>
              <a:t>names of the </a:t>
            </a:r>
            <a:r>
              <a:rPr lang="en-GB" b="1" i="1" u="sng" dirty="0"/>
              <a:t>other modules </a:t>
            </a:r>
            <a:r>
              <a:rPr lang="en-GB" u="sng" dirty="0"/>
              <a:t>are sensible</a:t>
            </a:r>
            <a:r>
              <a:rPr lang="en-GB" dirty="0"/>
              <a:t>, </a:t>
            </a:r>
            <a:r>
              <a:rPr lang="en-GB" sz="3200" dirty="0"/>
              <a:t>you should be able to:</a:t>
            </a:r>
          </a:p>
          <a:p>
            <a:pPr marL="1009650" lvl="1" indent="-609600"/>
            <a:r>
              <a:rPr lang="en-GB" sz="3200" b="1" dirty="0"/>
              <a:t>read</a:t>
            </a:r>
            <a:r>
              <a:rPr lang="en-GB" sz="3200" dirty="0"/>
              <a:t> the pseudocode of the main module, and</a:t>
            </a:r>
          </a:p>
          <a:p>
            <a:pPr marL="1009650" lvl="1" indent="-609600"/>
            <a:r>
              <a:rPr lang="en-GB" sz="3200" b="1" dirty="0"/>
              <a:t>understand</a:t>
            </a:r>
            <a:r>
              <a:rPr lang="en-GB" sz="3200" dirty="0"/>
              <a:t> what the program does.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5" y="252412"/>
            <a:ext cx="3857625" cy="8667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Right Arrow 6"/>
          <p:cNvSpPr/>
          <p:nvPr/>
        </p:nvSpPr>
        <p:spPr>
          <a:xfrm>
            <a:off x="7124700" y="5105400"/>
            <a:ext cx="2667000" cy="12954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Example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154A7BB-1EF1-4218-8C11-3A0ACC05F4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74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552700" y="228600"/>
            <a:ext cx="7467600" cy="8382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The Main Module (example)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3016365" y="1254760"/>
            <a:ext cx="6986155" cy="5334000"/>
          </a:xfrm>
          <a:noFill/>
          <a:ln/>
        </p:spPr>
        <p:txBody>
          <a:bodyPr>
            <a:normAutofit lnSpcReduction="10000"/>
          </a:bodyPr>
          <a:lstStyle/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By examining this main module one can understand its overall task.</a:t>
            </a:r>
            <a:br>
              <a:rPr lang="en-GB" sz="2400" dirty="0"/>
            </a:br>
            <a:endParaRPr lang="en-GB" sz="1200" dirty="0"/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b="1" dirty="0"/>
              <a:t>CREATE_PATIENT_BILL</a:t>
            </a:r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INITIALISE_BILL_VARIABLES</a:t>
            </a:r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OPEN </a:t>
            </a:r>
            <a:r>
              <a:rPr lang="en-GB" sz="2400" dirty="0" err="1"/>
              <a:t>patient_file</a:t>
            </a:r>
            <a:endParaRPr lang="en-GB" sz="2400" dirty="0"/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DOWHILE (READ </a:t>
            </a:r>
            <a:r>
              <a:rPr lang="en-GB" sz="2400" dirty="0" err="1"/>
              <a:t>patient_record</a:t>
            </a:r>
            <a:r>
              <a:rPr lang="en-GB" sz="2400" dirty="0"/>
              <a:t> SUCCEEDS)</a:t>
            </a:r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	COMPUTE_ACCOMODATION_BILL</a:t>
            </a:r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	COMPUTE_SURGERY_BILL</a:t>
            </a:r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	COMPUTE_PATHOLOGY_BILL</a:t>
            </a:r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	WRITE_PATIENT_BILL</a:t>
            </a:r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	UPDATE_OVERALL_TOTALS</a:t>
            </a:r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ENDDO</a:t>
            </a:r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CLOSE </a:t>
            </a:r>
            <a:r>
              <a:rPr lang="en-GB" sz="2400" dirty="0" err="1"/>
              <a:t>patient_file</a:t>
            </a:r>
            <a:endParaRPr lang="en-GB" sz="2400" dirty="0"/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dirty="0"/>
              <a:t>		PRINT </a:t>
            </a:r>
            <a:r>
              <a:rPr lang="en-GB" sz="2400" dirty="0" err="1"/>
              <a:t>total_patients</a:t>
            </a:r>
            <a:r>
              <a:rPr lang="en-GB" sz="2400" dirty="0"/>
              <a:t>, </a:t>
            </a:r>
            <a:r>
              <a:rPr lang="en-GB" sz="2400" dirty="0" err="1"/>
              <a:t>overall_totals</a:t>
            </a:r>
            <a:endParaRPr lang="en-GB" sz="2400" dirty="0"/>
          </a:p>
          <a:p>
            <a:pPr marL="609600" indent="-609600">
              <a:lnSpc>
                <a:spcPct val="80000"/>
              </a:lnSpc>
              <a:buFontTx/>
              <a:buNone/>
            </a:pPr>
            <a:r>
              <a:rPr lang="en-GB" sz="2400" b="1" dirty="0"/>
              <a:t>END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19100" y="2626360"/>
            <a:ext cx="2443480" cy="3972561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Loop through each record of the file.</a:t>
            </a:r>
          </a:p>
          <a:p>
            <a:pPr algn="ctr"/>
            <a:endParaRPr lang="en-AU" sz="2000" dirty="0"/>
          </a:p>
          <a:p>
            <a:pPr algn="ctr"/>
            <a:r>
              <a:rPr lang="en-AU" sz="2000" dirty="0"/>
              <a:t>Inside the loop we work out the bill values.</a:t>
            </a:r>
          </a:p>
          <a:p>
            <a:pPr algn="ctr"/>
            <a:endParaRPr lang="en-AU" sz="2000" dirty="0"/>
          </a:p>
          <a:p>
            <a:pPr algn="ctr"/>
            <a:r>
              <a:rPr lang="en-AU" sz="2000" dirty="0"/>
              <a:t>Write a patients bill and update some totals.</a:t>
            </a:r>
          </a:p>
          <a:p>
            <a:pPr algn="ctr"/>
            <a:endParaRPr lang="en-AU" sz="2000" dirty="0"/>
          </a:p>
          <a:p>
            <a:pPr algn="ctr"/>
            <a:r>
              <a:rPr lang="en-AU" sz="2000" dirty="0"/>
              <a:t>Close file and print.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D71618-DE19-4678-9F7E-23ABC44F6D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706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800100" y="0"/>
            <a:ext cx="7510981" cy="714252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>
                <a:solidFill>
                  <a:schemeClr val="tx1"/>
                </a:solidFill>
                <a:latin typeface="Arial Narrow" pitchFamily="34" charset="0"/>
              </a:rPr>
              <a:t>Selection Concept – </a:t>
            </a:r>
            <a:r>
              <a:rPr lang="en-GB" b="1">
                <a:solidFill>
                  <a:schemeClr val="tx1"/>
                </a:solidFill>
                <a:latin typeface="Arial Narrow" pitchFamily="34" charset="0"/>
              </a:rPr>
              <a:t>Reminder</a:t>
            </a:r>
            <a:endParaRPr lang="en-GB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887848" y="1026167"/>
            <a:ext cx="8467725" cy="16633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2400" b="1" dirty="0">
                <a:solidFill>
                  <a:schemeClr val="tx1"/>
                </a:solidFill>
              </a:rPr>
              <a:t>Selection statements are used to select and evaluate one embedded group of statements </a:t>
            </a:r>
            <a:br>
              <a:rPr lang="en-GB" sz="2400" dirty="0">
                <a:solidFill>
                  <a:schemeClr val="tx1"/>
                </a:solidFill>
              </a:rPr>
            </a:br>
            <a:r>
              <a:rPr lang="en-GB" sz="2400" dirty="0">
                <a:solidFill>
                  <a:schemeClr val="tx1"/>
                </a:solidFill>
              </a:rPr>
              <a:t>and so ignore other embedded groups.</a:t>
            </a:r>
          </a:p>
          <a:p>
            <a:pPr fontAlgn="auto">
              <a:spcAft>
                <a:spcPts val="0"/>
              </a:spcAft>
            </a:pPr>
            <a:endParaRPr lang="en-GB" sz="2400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183" y="3723511"/>
            <a:ext cx="8562975" cy="55245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5700" y="4495800"/>
            <a:ext cx="3810000" cy="2316163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800100" y="5309999"/>
            <a:ext cx="2895600" cy="58477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tx2"/>
                </a:solidFill>
                <a:latin typeface="+mn-lt"/>
              </a:rPr>
              <a:t>Case Statement</a:t>
            </a:r>
            <a:endParaRPr lang="en-AU" sz="320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538019" y="2664074"/>
            <a:ext cx="3581400" cy="67474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 Possible Selection Choices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62040" y="3001389"/>
            <a:ext cx="2390659" cy="58477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GB" sz="3200" b="1" dirty="0">
                <a:solidFill>
                  <a:schemeClr val="tx2"/>
                </a:solidFill>
                <a:latin typeface="+mn-lt"/>
              </a:rPr>
              <a:t>IF Statement</a:t>
            </a:r>
            <a:endParaRPr lang="en-AU" sz="3200" b="1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8CF8ADC-9224-47DD-A05D-C428A891B2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31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6501" y="609600"/>
            <a:ext cx="5257800" cy="8382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Module Execution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628901" y="1676400"/>
            <a:ext cx="7162800" cy="4525963"/>
          </a:xfrm>
          <a:noFill/>
          <a:ln/>
        </p:spPr>
        <p:txBody>
          <a:bodyPr/>
          <a:lstStyle/>
          <a:p>
            <a:pPr marL="609600" indent="-609600" algn="just">
              <a:lnSpc>
                <a:spcPct val="80000"/>
              </a:lnSpc>
              <a:spcBef>
                <a:spcPts val="1300"/>
              </a:spcBef>
              <a:buFontTx/>
              <a:buNone/>
            </a:pPr>
            <a:r>
              <a:rPr lang="en-GB" dirty="0"/>
              <a:t>When executing statements in </a:t>
            </a:r>
            <a:r>
              <a:rPr lang="en-GB" b="1" dirty="0"/>
              <a:t>module A </a:t>
            </a:r>
            <a:r>
              <a:rPr lang="en-GB" dirty="0"/>
              <a:t>and</a:t>
            </a:r>
          </a:p>
          <a:p>
            <a:pPr marL="609600" indent="-609600" algn="just">
              <a:lnSpc>
                <a:spcPct val="80000"/>
              </a:lnSpc>
              <a:spcBef>
                <a:spcPts val="1300"/>
              </a:spcBef>
              <a:buFontTx/>
              <a:buNone/>
            </a:pPr>
            <a:r>
              <a:rPr lang="en-GB" dirty="0"/>
              <a:t>if we come across the name of a </a:t>
            </a:r>
            <a:r>
              <a:rPr lang="en-GB" b="1" dirty="0"/>
              <a:t>module B</a:t>
            </a:r>
            <a:r>
              <a:rPr lang="en-GB" dirty="0"/>
              <a:t>:</a:t>
            </a:r>
          </a:p>
          <a:p>
            <a:pPr marL="609600" indent="-609600" algn="just">
              <a:lnSpc>
                <a:spcPct val="80000"/>
              </a:lnSpc>
              <a:spcBef>
                <a:spcPts val="1300"/>
              </a:spcBef>
              <a:buFont typeface="+mj-lt"/>
              <a:buAutoNum type="arabicPeriod"/>
            </a:pPr>
            <a:r>
              <a:rPr lang="en-GB" b="1" dirty="0"/>
              <a:t>suspend</a:t>
            </a:r>
            <a:r>
              <a:rPr lang="en-GB" dirty="0"/>
              <a:t> execution of module</a:t>
            </a:r>
            <a:r>
              <a:rPr lang="en-GB" b="1" dirty="0">
                <a:solidFill>
                  <a:srgbClr val="00B050"/>
                </a:solidFill>
              </a:rPr>
              <a:t> A</a:t>
            </a:r>
          </a:p>
          <a:p>
            <a:pPr marL="609600" indent="-609600" algn="just">
              <a:lnSpc>
                <a:spcPct val="80000"/>
              </a:lnSpc>
              <a:spcBef>
                <a:spcPts val="1300"/>
              </a:spcBef>
              <a:buFont typeface="+mj-lt"/>
              <a:buAutoNum type="arabicPeriod"/>
            </a:pPr>
            <a:r>
              <a:rPr lang="en-GB" b="1" dirty="0"/>
              <a:t>start executing </a:t>
            </a:r>
            <a:r>
              <a:rPr lang="en-GB" dirty="0"/>
              <a:t>statements of module</a:t>
            </a:r>
            <a:r>
              <a:rPr lang="en-GB" b="1" dirty="0">
                <a:solidFill>
                  <a:srgbClr val="00B050"/>
                </a:solidFill>
              </a:rPr>
              <a:t> B</a:t>
            </a:r>
          </a:p>
          <a:p>
            <a:pPr marL="609600" indent="-609600" algn="just">
              <a:lnSpc>
                <a:spcPct val="80000"/>
              </a:lnSpc>
              <a:spcBef>
                <a:spcPts val="1300"/>
              </a:spcBef>
              <a:buFontTx/>
              <a:buNone/>
            </a:pPr>
            <a:endParaRPr lang="en-GB" dirty="0"/>
          </a:p>
          <a:p>
            <a:pPr marL="609600" indent="-609600" algn="just">
              <a:lnSpc>
                <a:spcPct val="80000"/>
              </a:lnSpc>
              <a:spcBef>
                <a:spcPts val="1300"/>
              </a:spcBef>
              <a:buFontTx/>
              <a:buNone/>
            </a:pPr>
            <a:r>
              <a:rPr lang="en-GB" dirty="0"/>
              <a:t>When module </a:t>
            </a:r>
            <a:r>
              <a:rPr lang="en-GB" b="1" dirty="0">
                <a:solidFill>
                  <a:srgbClr val="00B050"/>
                </a:solidFill>
              </a:rPr>
              <a:t>B</a:t>
            </a:r>
            <a:r>
              <a:rPr lang="en-GB" dirty="0"/>
              <a:t> finishes:</a:t>
            </a:r>
          </a:p>
          <a:p>
            <a:pPr marL="609600" indent="-609600" algn="just">
              <a:lnSpc>
                <a:spcPct val="80000"/>
              </a:lnSpc>
              <a:spcBef>
                <a:spcPts val="1300"/>
              </a:spcBef>
              <a:buFont typeface="+mj-lt"/>
              <a:buAutoNum type="arabicPeriod"/>
            </a:pPr>
            <a:r>
              <a:rPr lang="en-GB" b="1" dirty="0"/>
              <a:t>terminate</a:t>
            </a:r>
            <a:r>
              <a:rPr lang="en-GB" dirty="0"/>
              <a:t> module </a:t>
            </a:r>
            <a:r>
              <a:rPr lang="en-GB" b="1" dirty="0">
                <a:solidFill>
                  <a:srgbClr val="00B050"/>
                </a:solidFill>
              </a:rPr>
              <a:t>B</a:t>
            </a:r>
          </a:p>
          <a:p>
            <a:pPr marL="609600" indent="-609600" algn="just">
              <a:lnSpc>
                <a:spcPct val="80000"/>
              </a:lnSpc>
              <a:spcBef>
                <a:spcPts val="1300"/>
              </a:spcBef>
              <a:buFont typeface="+mj-lt"/>
              <a:buAutoNum type="arabicPeriod"/>
            </a:pPr>
            <a:r>
              <a:rPr lang="en-GB" b="1" dirty="0"/>
              <a:t>resume</a:t>
            </a:r>
            <a:r>
              <a:rPr lang="en-GB" dirty="0"/>
              <a:t> execution of module </a:t>
            </a:r>
            <a:r>
              <a:rPr lang="en-GB" b="1" dirty="0">
                <a:solidFill>
                  <a:srgbClr val="00B050"/>
                </a:solidFill>
              </a:rPr>
              <a:t>A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FEE4B0C-8E40-4D4B-B341-EB7253DB7D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549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00300" y="609600"/>
            <a:ext cx="8801100" cy="8382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Module Execution (example)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1870082" y="1524000"/>
            <a:ext cx="4800600" cy="4343400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CREATE_PATIENT_BILL</a:t>
            </a:r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INITIALISE_BILL_VARIABLES</a:t>
            </a:r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OPEN </a:t>
            </a:r>
            <a:r>
              <a:rPr lang="en-GB" sz="2000" dirty="0" err="1"/>
              <a:t>patient_file</a:t>
            </a:r>
            <a:endParaRPr lang="en-GB" sz="2000" dirty="0"/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WHILE (READ </a:t>
            </a:r>
            <a:r>
              <a:rPr lang="en-GB" sz="2000" dirty="0" err="1"/>
              <a:t>patient_record</a:t>
            </a:r>
            <a:r>
              <a:rPr lang="en-GB" sz="2000" dirty="0"/>
              <a:t> SUCCEEDS)</a:t>
            </a:r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	COMPUTE_ACCOMODATION_BILL</a:t>
            </a:r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	COMPUTE_SURGERY_BILL</a:t>
            </a:r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	COMPUTE_PATHOLOGY_BILL</a:t>
            </a:r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	WRITE_PATIENT_BILL</a:t>
            </a:r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	UPDATE_OVERALL_TOTALS</a:t>
            </a:r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END</a:t>
            </a:r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CLOSE </a:t>
            </a:r>
            <a:r>
              <a:rPr lang="en-GB" sz="2000" dirty="0" err="1"/>
              <a:t>patient_file</a:t>
            </a:r>
            <a:endParaRPr lang="en-GB" sz="2000" dirty="0"/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	PRINT </a:t>
            </a:r>
            <a:r>
              <a:rPr lang="en-GB" sz="2000" dirty="0" err="1"/>
              <a:t>total_patients</a:t>
            </a:r>
            <a:r>
              <a:rPr lang="en-GB" sz="2000" dirty="0"/>
              <a:t>, </a:t>
            </a:r>
            <a:r>
              <a:rPr lang="en-GB" sz="2000" dirty="0" err="1"/>
              <a:t>overall_totals</a:t>
            </a:r>
            <a:endParaRPr lang="en-GB" sz="2000" dirty="0"/>
          </a:p>
          <a:p>
            <a:pPr>
              <a:lnSpc>
                <a:spcPct val="80000"/>
              </a:lnSpc>
              <a:buFontTx/>
              <a:buNone/>
              <a:tabLst>
                <a:tab pos="685800" algn="l"/>
              </a:tabLst>
            </a:pPr>
            <a:r>
              <a:rPr lang="en-GB" sz="2000" dirty="0"/>
              <a:t>END</a:t>
            </a: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6818643" y="1457959"/>
            <a:ext cx="3277857" cy="32766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/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r>
              <a:rPr lang="en-GB" sz="2000" dirty="0">
                <a:latin typeface="Arial Narrow" pitchFamily="34" charset="0"/>
              </a:rPr>
              <a:t>INITIALISE_BILL_VARIABLES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r>
              <a:rPr lang="en-GB" sz="2000" dirty="0">
                <a:latin typeface="Arial Narrow" pitchFamily="34" charset="0"/>
              </a:rPr>
              <a:t>	</a:t>
            </a:r>
            <a:r>
              <a:rPr lang="en-GB" sz="2000" dirty="0" err="1">
                <a:latin typeface="Arial Narrow" pitchFamily="34" charset="0"/>
              </a:rPr>
              <a:t>accomodation_bill</a:t>
            </a:r>
            <a:r>
              <a:rPr lang="en-GB" sz="2000" dirty="0">
                <a:latin typeface="Arial Narrow" pitchFamily="34" charset="0"/>
              </a:rPr>
              <a:t> = 0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r>
              <a:rPr lang="en-GB" sz="2000" dirty="0">
                <a:latin typeface="Arial Narrow" pitchFamily="34" charset="0"/>
              </a:rPr>
              <a:t>	</a:t>
            </a:r>
            <a:r>
              <a:rPr lang="en-GB" sz="2000" dirty="0" err="1">
                <a:latin typeface="Arial Narrow" pitchFamily="34" charset="0"/>
              </a:rPr>
              <a:t>surgery_bill</a:t>
            </a:r>
            <a:r>
              <a:rPr lang="en-GB" sz="2000" dirty="0">
                <a:latin typeface="Arial Narrow" pitchFamily="34" charset="0"/>
              </a:rPr>
              <a:t> = 0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r>
              <a:rPr lang="en-GB" sz="2000" dirty="0">
                <a:latin typeface="Arial Narrow" pitchFamily="34" charset="0"/>
              </a:rPr>
              <a:t>	</a:t>
            </a:r>
            <a:r>
              <a:rPr lang="en-GB" sz="2000" dirty="0" err="1">
                <a:latin typeface="Arial Narrow" pitchFamily="34" charset="0"/>
              </a:rPr>
              <a:t>pathology_bill</a:t>
            </a:r>
            <a:r>
              <a:rPr lang="en-GB" sz="2000" dirty="0">
                <a:latin typeface="Arial Narrow" pitchFamily="34" charset="0"/>
              </a:rPr>
              <a:t> = 0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endParaRPr lang="en-GB" sz="2000" dirty="0">
              <a:latin typeface="Arial Narrow" pitchFamily="34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r>
              <a:rPr lang="en-GB" sz="2000" dirty="0">
                <a:latin typeface="Arial Narrow" pitchFamily="34" charset="0"/>
              </a:rPr>
              <a:t>	</a:t>
            </a:r>
            <a:r>
              <a:rPr lang="en-GB" sz="2000" dirty="0" err="1">
                <a:latin typeface="Arial Narrow" pitchFamily="34" charset="0"/>
              </a:rPr>
              <a:t>total_accomodation_bill</a:t>
            </a:r>
            <a:r>
              <a:rPr lang="en-GB" sz="2000" dirty="0">
                <a:latin typeface="Arial Narrow" pitchFamily="34" charset="0"/>
              </a:rPr>
              <a:t> = 0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r>
              <a:rPr lang="en-GB" sz="2000" dirty="0">
                <a:latin typeface="Arial Narrow" pitchFamily="34" charset="0"/>
              </a:rPr>
              <a:t>	</a:t>
            </a:r>
            <a:r>
              <a:rPr lang="en-GB" sz="2000" dirty="0" err="1">
                <a:latin typeface="Arial Narrow" pitchFamily="34" charset="0"/>
              </a:rPr>
              <a:t>total_surgery_bill</a:t>
            </a:r>
            <a:r>
              <a:rPr lang="en-GB" sz="2000" dirty="0">
                <a:latin typeface="Arial Narrow" pitchFamily="34" charset="0"/>
              </a:rPr>
              <a:t> = 0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r>
              <a:rPr lang="en-GB" sz="2000" dirty="0">
                <a:latin typeface="Arial Narrow" pitchFamily="34" charset="0"/>
              </a:rPr>
              <a:t>	</a:t>
            </a:r>
            <a:r>
              <a:rPr lang="en-GB" sz="2000" dirty="0" err="1">
                <a:latin typeface="Arial Narrow" pitchFamily="34" charset="0"/>
              </a:rPr>
              <a:t>total_pathology_bill</a:t>
            </a:r>
            <a:r>
              <a:rPr lang="en-GB" sz="2000" dirty="0">
                <a:latin typeface="Arial Narrow" pitchFamily="34" charset="0"/>
              </a:rPr>
              <a:t> = 0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r>
              <a:rPr lang="en-GB" sz="2000" dirty="0">
                <a:latin typeface="Arial Narrow" pitchFamily="34" charset="0"/>
              </a:rPr>
              <a:t>	</a:t>
            </a:r>
            <a:r>
              <a:rPr lang="en-GB" sz="2000" dirty="0" err="1">
                <a:latin typeface="Arial Narrow" pitchFamily="34" charset="0"/>
              </a:rPr>
              <a:t>overall_totals</a:t>
            </a:r>
            <a:r>
              <a:rPr lang="en-GB" sz="2000" dirty="0">
                <a:latin typeface="Arial Narrow" pitchFamily="34" charset="0"/>
              </a:rPr>
              <a:t> = 0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tabLst>
                <a:tab pos="685800" algn="l"/>
              </a:tabLst>
            </a:pPr>
            <a:r>
              <a:rPr lang="en-GB" sz="2000" dirty="0">
                <a:latin typeface="Arial Narrow" pitchFamily="34" charset="0"/>
              </a:rPr>
              <a:t>END</a:t>
            </a:r>
          </a:p>
        </p:txBody>
      </p:sp>
      <p:sp>
        <p:nvSpPr>
          <p:cNvPr id="5" name="Text Box 9"/>
          <p:cNvSpPr txBox="1">
            <a:spLocks noChangeArrowheads="1"/>
          </p:cNvSpPr>
          <p:nvPr/>
        </p:nvSpPr>
        <p:spPr bwMode="auto">
          <a:xfrm>
            <a:off x="7356483" y="5238690"/>
            <a:ext cx="289431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GB" dirty="0"/>
              <a:t>… (other modules)</a:t>
            </a:r>
            <a:endParaRPr lang="en-AU" dirty="0"/>
          </a:p>
        </p:txBody>
      </p:sp>
      <p:sp>
        <p:nvSpPr>
          <p:cNvPr id="6" name="Line 10"/>
          <p:cNvSpPr>
            <a:spLocks noChangeShapeType="1"/>
          </p:cNvSpPr>
          <p:nvPr/>
        </p:nvSpPr>
        <p:spPr bwMode="auto">
          <a:xfrm>
            <a:off x="5299083" y="1981200"/>
            <a:ext cx="1752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7" name="Line 11"/>
          <p:cNvSpPr>
            <a:spLocks noChangeShapeType="1"/>
          </p:cNvSpPr>
          <p:nvPr/>
        </p:nvSpPr>
        <p:spPr bwMode="auto">
          <a:xfrm flipH="1" flipV="1">
            <a:off x="4305300" y="2286000"/>
            <a:ext cx="2463185" cy="196367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8" name="Line 19"/>
          <p:cNvSpPr>
            <a:spLocks noChangeShapeType="1"/>
          </p:cNvSpPr>
          <p:nvPr/>
        </p:nvSpPr>
        <p:spPr bwMode="auto">
          <a:xfrm>
            <a:off x="7051683" y="2114489"/>
            <a:ext cx="0" cy="2133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9" name="Rectangle 8"/>
          <p:cNvSpPr/>
          <p:nvPr/>
        </p:nvSpPr>
        <p:spPr>
          <a:xfrm>
            <a:off x="1793882" y="1447799"/>
            <a:ext cx="2667000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 9"/>
          <p:cNvSpPr/>
          <p:nvPr/>
        </p:nvSpPr>
        <p:spPr>
          <a:xfrm>
            <a:off x="2251082" y="1754187"/>
            <a:ext cx="3048000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/>
          <p:cNvSpPr/>
          <p:nvPr/>
        </p:nvSpPr>
        <p:spPr>
          <a:xfrm>
            <a:off x="6768485" y="1410492"/>
            <a:ext cx="3048000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ectangle 11"/>
          <p:cNvSpPr/>
          <p:nvPr/>
        </p:nvSpPr>
        <p:spPr>
          <a:xfrm>
            <a:off x="7148843" y="1735076"/>
            <a:ext cx="2743842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 12"/>
          <p:cNvSpPr/>
          <p:nvPr/>
        </p:nvSpPr>
        <p:spPr>
          <a:xfrm>
            <a:off x="7148843" y="2039876"/>
            <a:ext cx="2743842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 13"/>
          <p:cNvSpPr/>
          <p:nvPr/>
        </p:nvSpPr>
        <p:spPr>
          <a:xfrm>
            <a:off x="7148843" y="2420876"/>
            <a:ext cx="2743842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Rectangle 14"/>
          <p:cNvSpPr/>
          <p:nvPr/>
        </p:nvSpPr>
        <p:spPr>
          <a:xfrm>
            <a:off x="7148843" y="2954276"/>
            <a:ext cx="2743842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7148843" y="3259076"/>
            <a:ext cx="2743842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Rectangle 16"/>
          <p:cNvSpPr/>
          <p:nvPr/>
        </p:nvSpPr>
        <p:spPr>
          <a:xfrm>
            <a:off x="7148843" y="3562289"/>
            <a:ext cx="2743842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Rectangle 17"/>
          <p:cNvSpPr/>
          <p:nvPr/>
        </p:nvSpPr>
        <p:spPr>
          <a:xfrm>
            <a:off x="7148843" y="3944876"/>
            <a:ext cx="2743842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Rectangle 18"/>
          <p:cNvSpPr/>
          <p:nvPr/>
        </p:nvSpPr>
        <p:spPr>
          <a:xfrm>
            <a:off x="6844043" y="4170302"/>
            <a:ext cx="762000" cy="458787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Rectangle 19"/>
          <p:cNvSpPr/>
          <p:nvPr/>
        </p:nvSpPr>
        <p:spPr>
          <a:xfrm>
            <a:off x="2251082" y="2057399"/>
            <a:ext cx="1906257" cy="379413"/>
          </a:xfrm>
          <a:prstGeom prst="rect">
            <a:avLst/>
          </a:prstGeom>
          <a:solidFill>
            <a:srgbClr val="92D050">
              <a:alpha val="50000"/>
            </a:srgbClr>
          </a:solidFill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20926EF-FFC4-4A1B-8036-18E229B65C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4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744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20530" y="228600"/>
            <a:ext cx="7866470" cy="8382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Hierarchy Charts (Structure Charts )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400300" y="1206672"/>
            <a:ext cx="7696200" cy="4953000"/>
          </a:xfrm>
          <a:noFill/>
          <a:ln/>
        </p:spPr>
        <p:txBody>
          <a:bodyPr/>
          <a:lstStyle/>
          <a:p>
            <a:pPr marL="0" indent="0">
              <a:buNone/>
            </a:pPr>
            <a:r>
              <a:rPr lang="en-GB" dirty="0"/>
              <a:t>Design tool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  <a:p>
            <a:pPr marL="609600" indent="-609600">
              <a:buFont typeface="+mj-lt"/>
              <a:buAutoNum type="arabicPeriod"/>
            </a:pPr>
            <a:r>
              <a:rPr lang="en-GB" dirty="0"/>
              <a:t>Show which modules (potentially) </a:t>
            </a:r>
            <a:r>
              <a:rPr lang="en-GB" b="1" dirty="0"/>
              <a:t>call</a:t>
            </a:r>
            <a:r>
              <a:rPr lang="en-GB" dirty="0"/>
              <a:t> other modules</a:t>
            </a:r>
          </a:p>
          <a:p>
            <a:pPr marL="609600" indent="-609600">
              <a:buFont typeface="+mj-lt"/>
              <a:buAutoNum type="arabicPeriod"/>
            </a:pPr>
            <a:r>
              <a:rPr lang="en-GB" dirty="0"/>
              <a:t>May show parameters</a:t>
            </a:r>
            <a:br>
              <a:rPr lang="en-GB" dirty="0"/>
            </a:br>
            <a:r>
              <a:rPr lang="en-GB" dirty="0"/>
              <a:t>i.e., </a:t>
            </a:r>
            <a:r>
              <a:rPr lang="en-GB" b="1" dirty="0"/>
              <a:t>data flow </a:t>
            </a:r>
            <a:r>
              <a:rPr lang="en-GB" dirty="0"/>
              <a:t>from one module to another</a:t>
            </a:r>
          </a:p>
          <a:p>
            <a:pPr marL="609600" indent="-609600">
              <a:buFont typeface="+mj-lt"/>
              <a:buAutoNum type="arabicPeriod"/>
            </a:pPr>
            <a:r>
              <a:rPr lang="en-GB" dirty="0"/>
              <a:t>Does NOT show algorithm details!</a:t>
            </a:r>
          </a:p>
        </p:txBody>
      </p:sp>
      <p:pic>
        <p:nvPicPr>
          <p:cNvPr id="5" name="Picture 2" descr="http://cnx.org/resources/336bbebb2a863397f1a6024a04da8431/graphics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699" y="4060261"/>
            <a:ext cx="3121025" cy="26188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2069BA8-98E3-4672-B9A3-58352C608F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03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24150" y="114300"/>
            <a:ext cx="5619750" cy="6604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Hierarchy Charts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019300" y="698500"/>
            <a:ext cx="7848600" cy="5549900"/>
          </a:xfrm>
          <a:noFill/>
          <a:ln/>
        </p:spPr>
        <p:txBody>
          <a:bodyPr/>
          <a:lstStyle/>
          <a:p>
            <a:pPr marL="609600" indent="-609600">
              <a:tabLst>
                <a:tab pos="914400" algn="ctr"/>
                <a:tab pos="1828800" algn="ctr"/>
                <a:tab pos="2743200" algn="ctr"/>
                <a:tab pos="3657600" algn="ctr"/>
                <a:tab pos="5600700" algn="ctr"/>
              </a:tabLst>
            </a:pPr>
            <a:r>
              <a:rPr lang="en-GB" sz="2800" dirty="0"/>
              <a:t>A module in a chart is called by the module above it </a:t>
            </a:r>
            <a:br>
              <a:rPr lang="en-GB" sz="2800" dirty="0"/>
            </a:br>
            <a:r>
              <a:rPr lang="en-GB" sz="2800" dirty="0"/>
              <a:t>which is </a:t>
            </a:r>
            <a:r>
              <a:rPr lang="en-GB" sz="2800" b="1" dirty="0"/>
              <a:t>connected by a line</a:t>
            </a:r>
            <a:r>
              <a:rPr lang="en-GB" sz="2800" dirty="0"/>
              <a:t>.</a:t>
            </a:r>
          </a:p>
          <a:p>
            <a:pPr marL="609600" indent="-609600">
              <a:tabLst>
                <a:tab pos="914400" algn="ctr"/>
                <a:tab pos="1828800" algn="ctr"/>
                <a:tab pos="2743200" algn="ctr"/>
                <a:tab pos="3657600" algn="ctr"/>
                <a:tab pos="5600700" algn="ctr"/>
              </a:tabLst>
            </a:pPr>
            <a:r>
              <a:rPr lang="en-GB" sz="2800" dirty="0"/>
              <a:t>Modules at the same level are called from </a:t>
            </a:r>
            <a:r>
              <a:rPr lang="en-GB" sz="2800" b="1" dirty="0"/>
              <a:t>left</a:t>
            </a:r>
            <a:r>
              <a:rPr lang="en-GB" sz="2800" dirty="0"/>
              <a:t> to </a:t>
            </a:r>
            <a:r>
              <a:rPr lang="en-GB" sz="2800" b="1" dirty="0"/>
              <a:t>right</a:t>
            </a:r>
            <a:r>
              <a:rPr lang="en-GB" sz="2800" dirty="0"/>
              <a:t>.</a:t>
            </a:r>
          </a:p>
          <a:p>
            <a:pPr marL="609600" indent="-609600">
              <a:tabLst>
                <a:tab pos="914400" algn="ctr"/>
                <a:tab pos="1828800" algn="ctr"/>
                <a:tab pos="2743200" algn="ctr"/>
                <a:tab pos="3657600" algn="ctr"/>
                <a:tab pos="5600700" algn="ctr"/>
              </a:tabLst>
            </a:pPr>
            <a:r>
              <a:rPr lang="en-GB" sz="2800" dirty="0"/>
              <a:t>A module </a:t>
            </a:r>
            <a:r>
              <a:rPr lang="en-GB" sz="2800" u="sng" dirty="0"/>
              <a:t>calls its </a:t>
            </a:r>
            <a:r>
              <a:rPr lang="en-GB" sz="2800" i="1" u="sng" dirty="0">
                <a:solidFill>
                  <a:srgbClr val="00B050"/>
                </a:solidFill>
              </a:rPr>
              <a:t>children</a:t>
            </a:r>
            <a:r>
              <a:rPr lang="en-GB" sz="2800" u="sng" dirty="0">
                <a:solidFill>
                  <a:srgbClr val="00B050"/>
                </a:solidFill>
              </a:rPr>
              <a:t> modules </a:t>
            </a:r>
            <a:r>
              <a:rPr lang="en-GB" sz="2800" b="1" u="sng" dirty="0"/>
              <a:t>before</a:t>
            </a:r>
            <a:r>
              <a:rPr lang="en-GB" sz="2800" u="sng" dirty="0"/>
              <a:t> its </a:t>
            </a:r>
            <a:r>
              <a:rPr lang="en-GB" sz="2800" i="1" u="sng" dirty="0">
                <a:solidFill>
                  <a:srgbClr val="00B050"/>
                </a:solidFill>
              </a:rPr>
              <a:t>sibling</a:t>
            </a:r>
            <a:r>
              <a:rPr lang="en-GB" sz="2800" u="sng" dirty="0">
                <a:solidFill>
                  <a:srgbClr val="00B050"/>
                </a:solidFill>
              </a:rPr>
              <a:t> </a:t>
            </a:r>
            <a:r>
              <a:rPr lang="en-GB" sz="2800" dirty="0"/>
              <a:t>is called.</a:t>
            </a: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6296025" y="44450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5" name="Line 18"/>
          <p:cNvSpPr>
            <a:spLocks noChangeShapeType="1"/>
          </p:cNvSpPr>
          <p:nvPr/>
        </p:nvSpPr>
        <p:spPr bwMode="auto">
          <a:xfrm>
            <a:off x="6867525" y="4419600"/>
            <a:ext cx="1371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6" name="Line 19"/>
          <p:cNvSpPr>
            <a:spLocks noChangeShapeType="1"/>
          </p:cNvSpPr>
          <p:nvPr/>
        </p:nvSpPr>
        <p:spPr bwMode="auto">
          <a:xfrm flipH="1">
            <a:off x="8239125" y="5486400"/>
            <a:ext cx="381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7" name="Line 20"/>
          <p:cNvSpPr>
            <a:spLocks noChangeShapeType="1"/>
          </p:cNvSpPr>
          <p:nvPr/>
        </p:nvSpPr>
        <p:spPr bwMode="auto">
          <a:xfrm flipH="1">
            <a:off x="4492628" y="4419600"/>
            <a:ext cx="12954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8" name="Line 21"/>
          <p:cNvSpPr>
            <a:spLocks noChangeShapeType="1"/>
          </p:cNvSpPr>
          <p:nvPr/>
        </p:nvSpPr>
        <p:spPr bwMode="auto">
          <a:xfrm>
            <a:off x="4848225" y="5486400"/>
            <a:ext cx="4191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9" name="Line 22"/>
          <p:cNvSpPr>
            <a:spLocks noChangeShapeType="1"/>
          </p:cNvSpPr>
          <p:nvPr/>
        </p:nvSpPr>
        <p:spPr bwMode="auto">
          <a:xfrm flipH="1">
            <a:off x="3743326" y="5486400"/>
            <a:ext cx="4953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10" name="Text Box 23"/>
          <p:cNvSpPr txBox="1">
            <a:spLocks noChangeArrowheads="1"/>
          </p:cNvSpPr>
          <p:nvPr/>
        </p:nvSpPr>
        <p:spPr bwMode="auto">
          <a:xfrm>
            <a:off x="5534025" y="3962400"/>
            <a:ext cx="1600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1800">
                <a:latin typeface="Arial Narrow" pitchFamily="34" charset="0"/>
              </a:rPr>
              <a:t>main_module</a:t>
            </a:r>
            <a:endParaRPr lang="en-AU" sz="1800">
              <a:latin typeface="Arial Narrow" pitchFamily="34" charset="0"/>
            </a:endParaRPr>
          </a:p>
        </p:txBody>
      </p:sp>
      <p:sp>
        <p:nvSpPr>
          <p:cNvPr id="11" name="Text Box 24"/>
          <p:cNvSpPr txBox="1">
            <a:spLocks noChangeArrowheads="1"/>
          </p:cNvSpPr>
          <p:nvPr/>
        </p:nvSpPr>
        <p:spPr bwMode="auto">
          <a:xfrm>
            <a:off x="3705225" y="5029200"/>
            <a:ext cx="1600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1800" dirty="0">
                <a:latin typeface="Arial Narrow" pitchFamily="34" charset="0"/>
              </a:rPr>
              <a:t>module_2</a:t>
            </a:r>
            <a:endParaRPr lang="en-AU" sz="1800" dirty="0">
              <a:latin typeface="Arial Narrow" pitchFamily="34" charset="0"/>
            </a:endParaRPr>
          </a:p>
        </p:txBody>
      </p:sp>
      <p:sp>
        <p:nvSpPr>
          <p:cNvPr id="12" name="Text Box 25"/>
          <p:cNvSpPr txBox="1">
            <a:spLocks noChangeArrowheads="1"/>
          </p:cNvSpPr>
          <p:nvPr/>
        </p:nvSpPr>
        <p:spPr bwMode="auto">
          <a:xfrm>
            <a:off x="5534025" y="5029200"/>
            <a:ext cx="1600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1800" dirty="0">
                <a:latin typeface="Arial Narrow" pitchFamily="34" charset="0"/>
              </a:rPr>
              <a:t>module_3</a:t>
            </a:r>
            <a:endParaRPr lang="en-AU" sz="1800" dirty="0">
              <a:latin typeface="Arial Narrow" pitchFamily="34" charset="0"/>
            </a:endParaRPr>
          </a:p>
        </p:txBody>
      </p:sp>
      <p:sp>
        <p:nvSpPr>
          <p:cNvPr id="13" name="Text Box 26"/>
          <p:cNvSpPr txBox="1">
            <a:spLocks noChangeArrowheads="1"/>
          </p:cNvSpPr>
          <p:nvPr/>
        </p:nvSpPr>
        <p:spPr bwMode="auto">
          <a:xfrm>
            <a:off x="7439025" y="5029200"/>
            <a:ext cx="1600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1800">
                <a:latin typeface="Arial Narrow" pitchFamily="34" charset="0"/>
              </a:rPr>
              <a:t>module_4</a:t>
            </a:r>
            <a:endParaRPr lang="en-AU" sz="1800">
              <a:latin typeface="Arial Narrow" pitchFamily="34" charset="0"/>
            </a:endParaRPr>
          </a:p>
        </p:txBody>
      </p:sp>
      <p:sp>
        <p:nvSpPr>
          <p:cNvPr id="14" name="Text Box 27"/>
          <p:cNvSpPr txBox="1">
            <a:spLocks noChangeArrowheads="1"/>
          </p:cNvSpPr>
          <p:nvPr/>
        </p:nvSpPr>
        <p:spPr bwMode="auto">
          <a:xfrm>
            <a:off x="2867025" y="6019800"/>
            <a:ext cx="1600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1800">
                <a:latin typeface="Arial Narrow" pitchFamily="34" charset="0"/>
              </a:rPr>
              <a:t>module_5</a:t>
            </a:r>
            <a:endParaRPr lang="en-AU" sz="1800">
              <a:latin typeface="Arial Narrow" pitchFamily="34" charset="0"/>
            </a:endParaRPr>
          </a:p>
        </p:txBody>
      </p:sp>
      <p:sp>
        <p:nvSpPr>
          <p:cNvPr id="15" name="Text Box 28"/>
          <p:cNvSpPr txBox="1">
            <a:spLocks noChangeArrowheads="1"/>
          </p:cNvSpPr>
          <p:nvPr/>
        </p:nvSpPr>
        <p:spPr bwMode="auto">
          <a:xfrm>
            <a:off x="4543425" y="6019800"/>
            <a:ext cx="1600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1800" dirty="0">
                <a:latin typeface="Arial Narrow" pitchFamily="34" charset="0"/>
              </a:rPr>
              <a:t>module_6</a:t>
            </a:r>
            <a:endParaRPr lang="en-AU" sz="1800" dirty="0">
              <a:latin typeface="Arial Narrow" pitchFamily="34" charset="0"/>
            </a:endParaRPr>
          </a:p>
        </p:txBody>
      </p:sp>
      <p:sp>
        <p:nvSpPr>
          <p:cNvPr id="16" name="Text Box 29"/>
          <p:cNvSpPr txBox="1">
            <a:spLocks noChangeArrowheads="1"/>
          </p:cNvSpPr>
          <p:nvPr/>
        </p:nvSpPr>
        <p:spPr bwMode="auto">
          <a:xfrm>
            <a:off x="7439025" y="6019800"/>
            <a:ext cx="1600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1800">
                <a:latin typeface="Arial Narrow" pitchFamily="34" charset="0"/>
              </a:rPr>
              <a:t>module_7</a:t>
            </a:r>
            <a:endParaRPr lang="en-AU" sz="1800">
              <a:latin typeface="Arial Narrow" pitchFamily="34" charset="0"/>
            </a:endParaRPr>
          </a:p>
        </p:txBody>
      </p:sp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D6DB552-7233-4A41-8BC2-1BF5687925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906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4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874253" y="76200"/>
            <a:ext cx="6993647" cy="6858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Hierarchy Charts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60570" y="838200"/>
            <a:ext cx="7859730" cy="685800"/>
          </a:xfrm>
          <a:noFill/>
          <a:ln/>
        </p:spPr>
        <p:txBody>
          <a:bodyPr>
            <a:normAutofit fontScale="92500" lnSpcReduction="10000"/>
          </a:bodyPr>
          <a:lstStyle/>
          <a:p>
            <a:pPr marL="609600" indent="-609600">
              <a:lnSpc>
                <a:spcPct val="90000"/>
              </a:lnSpc>
            </a:pPr>
            <a:r>
              <a:rPr lang="en-GB" sz="2400" dirty="0"/>
              <a:t>The previous chart can be represented by the following pseudocode.</a:t>
            </a:r>
            <a:endParaRPr lang="en-GB" sz="80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160570" y="1538288"/>
            <a:ext cx="2133600" cy="3505200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 err="1"/>
              <a:t>main_module</a:t>
            </a:r>
            <a:endParaRPr lang="en-GB" sz="2200" dirty="0"/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b="1" dirty="0"/>
              <a:t>	module_2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b="1" dirty="0"/>
              <a:t>	module_3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</a:t>
            </a:r>
            <a:r>
              <a:rPr lang="en-GB" sz="2200" b="1" dirty="0"/>
              <a:t>module_4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END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4833135" y="1371600"/>
            <a:ext cx="2133600" cy="2819400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b="1" dirty="0"/>
              <a:t>module_2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</a:t>
            </a:r>
            <a:r>
              <a:rPr lang="en-GB" sz="2200" b="1" dirty="0"/>
              <a:t>module_5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</a:t>
            </a:r>
            <a:r>
              <a:rPr lang="en-GB" sz="2200" b="1" dirty="0"/>
              <a:t>module_6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END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7500135" y="1371600"/>
            <a:ext cx="2133600" cy="1219200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dirty="0"/>
              <a:t>module_3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dirty="0"/>
              <a:t>	</a:t>
            </a:r>
            <a:r>
              <a:rPr lang="en-GB" sz="2400" b="1" dirty="0"/>
              <a:t>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dirty="0"/>
              <a:t>END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833135" y="4267200"/>
            <a:ext cx="2133600" cy="1981200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b="1" dirty="0"/>
              <a:t>module_4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</a:t>
            </a:r>
            <a:r>
              <a:rPr lang="en-GB" sz="2200" b="1" dirty="0"/>
              <a:t>module_7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200" dirty="0"/>
              <a:t>END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7505700" y="2667000"/>
            <a:ext cx="2133600" cy="1219200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dirty="0"/>
              <a:t>module_5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b="1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dirty="0"/>
              <a:t>END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7500135" y="3962400"/>
            <a:ext cx="2133600" cy="1219200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dirty="0"/>
              <a:t>module_6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b="1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dirty="0"/>
              <a:t>END</a:t>
            </a: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7500135" y="5257800"/>
            <a:ext cx="2133600" cy="1219200"/>
          </a:xfrm>
          <a:prstGeom prst="rect">
            <a:avLst/>
          </a:prstGeom>
          <a:noFill/>
          <a:ln w="25400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dirty="0"/>
              <a:t>module_7</a:t>
            </a:r>
          </a:p>
          <a:p>
            <a:pPr marL="0" indent="0">
              <a:lnSpc>
                <a:spcPct val="90000"/>
              </a:lnSpc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b="1" dirty="0"/>
              <a:t>	…</a:t>
            </a:r>
          </a:p>
          <a:p>
            <a:pPr marL="0" indent="0">
              <a:lnSpc>
                <a:spcPct val="90000"/>
              </a:lnSpc>
              <a:buFontTx/>
              <a:buNone/>
              <a:tabLst>
                <a:tab pos="719138" algn="l"/>
                <a:tab pos="1438275" algn="l"/>
                <a:tab pos="2157413" algn="l"/>
              </a:tabLst>
            </a:pPr>
            <a:r>
              <a:rPr lang="en-GB" sz="2400" dirty="0"/>
              <a:t>END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50433" y="5514975"/>
            <a:ext cx="2590800" cy="12192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dirty="0"/>
              <a:t>Module 3, 5, 6, 7 Start no other module!</a:t>
            </a:r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1C11C10-1FB3-4DCB-B9F5-E967BDD081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5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552700" y="221778"/>
            <a:ext cx="8801100" cy="8382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Hierarchy Charts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476500" y="1295400"/>
            <a:ext cx="7810500" cy="5410200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</a:pPr>
            <a:r>
              <a:rPr lang="en-GB" dirty="0"/>
              <a:t>For an algorithm which is described by the above chart, a </a:t>
            </a:r>
            <a:r>
              <a:rPr lang="en-GB" i="1" u="sng" dirty="0"/>
              <a:t>possible order</a:t>
            </a:r>
            <a:r>
              <a:rPr lang="en-GB" dirty="0"/>
              <a:t> in which those modules are called is:</a:t>
            </a:r>
            <a:endParaRPr lang="en-GB" sz="1000" dirty="0"/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GB" sz="2800" dirty="0"/>
              <a:t>			</a:t>
            </a:r>
            <a:r>
              <a:rPr lang="en-GB" sz="2800" dirty="0" err="1"/>
              <a:t>main_module</a:t>
            </a:r>
            <a:endParaRPr lang="en-GB" sz="2800" dirty="0"/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GB" sz="2800" dirty="0"/>
              <a:t>			module_2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GB" sz="2800" dirty="0"/>
              <a:t>			module_5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GB" sz="2800" dirty="0"/>
              <a:t>			module_6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GB" sz="2800" dirty="0"/>
              <a:t>			module_3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GB" sz="2800" dirty="0"/>
              <a:t>			module_4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GB" sz="2800" dirty="0"/>
              <a:t>			module_7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43700" y="2667000"/>
            <a:ext cx="3429000" cy="179126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GB" sz="3200" b="1" dirty="0">
                <a:solidFill>
                  <a:srgbClr val="FF0000"/>
                </a:solidFill>
                <a:latin typeface="+mn-lt"/>
              </a:rPr>
              <a:t>Why is this order one possible order of many?</a:t>
            </a:r>
          </a:p>
          <a:p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6744077" y="4484210"/>
            <a:ext cx="3429000" cy="201285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GB" sz="2800" b="1" dirty="0">
                <a:solidFill>
                  <a:srgbClr val="FF0000"/>
                </a:solidFill>
                <a:latin typeface="+mn-lt"/>
              </a:rPr>
              <a:t>Depends if each module meets the right condition to get called into action.</a:t>
            </a:r>
          </a:p>
          <a:p>
            <a:endParaRPr lang="en-AU" sz="2000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2CC16B8-28F6-48D8-895F-C0924EE4B4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4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328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 animBg="1"/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2781300" y="152400"/>
            <a:ext cx="6934200" cy="715962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Hierarchy Charts (example with data)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7" name="Rectangle 3"/>
          <p:cNvSpPr>
            <a:spLocks noGrp="1" noChangeArrowheads="1"/>
          </p:cNvSpPr>
          <p:nvPr>
            <p:ph idx="1"/>
          </p:nvPr>
        </p:nvSpPr>
        <p:spPr>
          <a:xfrm>
            <a:off x="2797277" y="1224280"/>
            <a:ext cx="8143875" cy="5181599"/>
          </a:xfrm>
        </p:spPr>
        <p:txBody>
          <a:bodyPr>
            <a:normAutofit lnSpcReduction="10000"/>
          </a:bodyPr>
          <a:lstStyle/>
          <a:p>
            <a:r>
              <a:rPr lang="en-GB" sz="2400" b="1" dirty="0"/>
              <a:t>Convert the following pseudocode to a hierarchy chart,</a:t>
            </a:r>
            <a:br>
              <a:rPr lang="en-GB" sz="2400" b="1" dirty="0"/>
            </a:br>
            <a:r>
              <a:rPr lang="en-GB" sz="2400" b="1" dirty="0"/>
              <a:t>include data and modules. </a:t>
            </a:r>
            <a:endParaRPr lang="en-GB" sz="2400" dirty="0">
              <a:solidFill>
                <a:srgbClr val="00B050"/>
              </a:solidFill>
            </a:endParaRPr>
          </a:p>
          <a:p>
            <a:pPr>
              <a:buNone/>
            </a:pPr>
            <a:r>
              <a:rPr lang="en-GB" sz="2400" dirty="0"/>
              <a:t>DISPLAY_2_RECTANGLE_AREAS  </a:t>
            </a:r>
            <a:r>
              <a:rPr lang="en-GB" sz="2400" dirty="0">
                <a:solidFill>
                  <a:srgbClr val="00B050"/>
                </a:solidFill>
              </a:rPr>
              <a:t>//main module</a:t>
            </a:r>
            <a:endParaRPr lang="en-GB" sz="2400" dirty="0"/>
          </a:p>
          <a:p>
            <a:pPr>
              <a:buNone/>
            </a:pPr>
            <a:r>
              <a:rPr lang="en-GB" sz="2400" dirty="0"/>
              <a:t>	GET_LENGTH </a:t>
            </a:r>
            <a:r>
              <a:rPr lang="en-GB" sz="2400" dirty="0">
                <a:solidFill>
                  <a:srgbClr val="FF0000"/>
                </a:solidFill>
              </a:rPr>
              <a:t>width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00B050"/>
                </a:solidFill>
              </a:rPr>
              <a:t>//whatever is returned from 								GET_LENGTH</a:t>
            </a:r>
          </a:p>
          <a:p>
            <a:pPr>
              <a:buNone/>
            </a:pPr>
            <a:r>
              <a:rPr lang="en-GB" sz="2400" dirty="0"/>
              <a:t>	GET_LENGTH </a:t>
            </a:r>
            <a:r>
              <a:rPr lang="en-GB" sz="2400" dirty="0">
                <a:solidFill>
                  <a:srgbClr val="FF0000"/>
                </a:solidFill>
              </a:rPr>
              <a:t>height</a:t>
            </a:r>
            <a:r>
              <a:rPr lang="en-GB" sz="2400" dirty="0"/>
              <a:t> </a:t>
            </a:r>
            <a:r>
              <a:rPr lang="en-GB" sz="2400" dirty="0">
                <a:solidFill>
                  <a:srgbClr val="00B050"/>
                </a:solidFill>
              </a:rPr>
              <a:t>//is place inside variables</a:t>
            </a:r>
          </a:p>
          <a:p>
            <a:pPr>
              <a:buNone/>
            </a:pPr>
            <a:r>
              <a:rPr lang="en-GB" sz="2400" dirty="0"/>
              <a:t>	RECTANGLE_AREA </a:t>
            </a:r>
            <a:r>
              <a:rPr lang="en-GB" sz="2400" dirty="0">
                <a:solidFill>
                  <a:srgbClr val="FF0000"/>
                </a:solidFill>
              </a:rPr>
              <a:t>area1</a:t>
            </a:r>
            <a:r>
              <a:rPr lang="en-GB" sz="2400" dirty="0"/>
              <a:t>, width, height</a:t>
            </a:r>
          </a:p>
          <a:p>
            <a:pPr>
              <a:buNone/>
            </a:pPr>
            <a:r>
              <a:rPr lang="en-GB" sz="2400" dirty="0"/>
              <a:t>	GET_LENGTH </a:t>
            </a:r>
            <a:r>
              <a:rPr lang="en-GB" sz="2400" dirty="0">
                <a:solidFill>
                  <a:srgbClr val="FF0000"/>
                </a:solidFill>
              </a:rPr>
              <a:t>width</a:t>
            </a:r>
          </a:p>
          <a:p>
            <a:pPr>
              <a:buNone/>
            </a:pPr>
            <a:r>
              <a:rPr lang="en-GB" sz="2400" dirty="0"/>
              <a:t>	GET_LENGTH </a:t>
            </a:r>
            <a:r>
              <a:rPr lang="en-GB" sz="2400" dirty="0">
                <a:solidFill>
                  <a:srgbClr val="FF0000"/>
                </a:solidFill>
              </a:rPr>
              <a:t>height</a:t>
            </a:r>
          </a:p>
          <a:p>
            <a:pPr>
              <a:buNone/>
            </a:pPr>
            <a:r>
              <a:rPr lang="en-GB" sz="2400" dirty="0"/>
              <a:t>	RECTANGLE_AREA </a:t>
            </a:r>
            <a:r>
              <a:rPr lang="en-GB" sz="2400" dirty="0">
                <a:solidFill>
                  <a:srgbClr val="FF0000"/>
                </a:solidFill>
              </a:rPr>
              <a:t>area2</a:t>
            </a:r>
            <a:r>
              <a:rPr lang="en-GB" sz="2400" dirty="0"/>
              <a:t>, width, height</a:t>
            </a:r>
          </a:p>
          <a:p>
            <a:pPr>
              <a:buNone/>
            </a:pPr>
            <a:r>
              <a:rPr lang="en-GB" sz="2400" dirty="0"/>
              <a:t>	PRINT area1</a:t>
            </a:r>
          </a:p>
          <a:p>
            <a:pPr>
              <a:buNone/>
            </a:pPr>
            <a:r>
              <a:rPr lang="en-GB" sz="2400" dirty="0"/>
              <a:t>	PRINT area2</a:t>
            </a:r>
          </a:p>
          <a:p>
            <a:pPr>
              <a:buNone/>
            </a:pPr>
            <a:r>
              <a:rPr lang="en-GB" sz="2400" dirty="0"/>
              <a:t>END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66700" y="1910079"/>
            <a:ext cx="2276475" cy="44958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We can see here from the Main module what the program is about.</a:t>
            </a:r>
          </a:p>
          <a:p>
            <a:pPr algn="ctr"/>
            <a:endParaRPr lang="en-AU" dirty="0"/>
          </a:p>
          <a:p>
            <a:pPr algn="ctr"/>
            <a:r>
              <a:rPr lang="en-AU" dirty="0"/>
              <a:t>Get some numbers, work out an area and then display them.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AF6F6FD-60BD-4735-96A4-F5DC8302E7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77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534916" y="395836"/>
            <a:ext cx="6934200" cy="838200"/>
          </a:xfrm>
          <a:noFill/>
          <a:ln/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Hierarchy Charts (example with data)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3" name="Line 4"/>
          <p:cNvSpPr>
            <a:spLocks noChangeShapeType="1"/>
          </p:cNvSpPr>
          <p:nvPr/>
        </p:nvSpPr>
        <p:spPr bwMode="auto">
          <a:xfrm>
            <a:off x="7411716" y="2113627"/>
            <a:ext cx="0" cy="1676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4" name="Line 5"/>
          <p:cNvSpPr>
            <a:spLocks noChangeShapeType="1"/>
          </p:cNvSpPr>
          <p:nvPr/>
        </p:nvSpPr>
        <p:spPr bwMode="auto">
          <a:xfrm flipH="1">
            <a:off x="4135116" y="2113627"/>
            <a:ext cx="1371600" cy="175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4363716" y="1504027"/>
            <a:ext cx="4724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2800" dirty="0">
                <a:latin typeface="Arial Narrow" pitchFamily="34" charset="0"/>
              </a:rPr>
              <a:t>DISPLAY_2_RECTANGLE_AREAS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3144516" y="3834574"/>
            <a:ext cx="2057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2800" dirty="0">
                <a:latin typeface="Arial Narrow" pitchFamily="34" charset="0"/>
              </a:rPr>
              <a:t>GET_LENGTH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5963916" y="3834574"/>
            <a:ext cx="28194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2800" dirty="0">
                <a:latin typeface="Arial Narrow" pitchFamily="34" charset="0"/>
              </a:rPr>
              <a:t>RECTANGLE_AREA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8" name="Text Box 25"/>
          <p:cNvSpPr txBox="1">
            <a:spLocks noChangeArrowheads="1"/>
          </p:cNvSpPr>
          <p:nvPr/>
        </p:nvSpPr>
        <p:spPr bwMode="auto">
          <a:xfrm rot="-3097374">
            <a:off x="2568542" y="4764096"/>
            <a:ext cx="90441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dirty="0">
                <a:latin typeface="Arial Narrow" pitchFamily="34" charset="0"/>
              </a:rPr>
              <a:t>string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9" name="Line 26"/>
          <p:cNvSpPr>
            <a:spLocks noChangeShapeType="1"/>
          </p:cNvSpPr>
          <p:nvPr/>
        </p:nvSpPr>
        <p:spPr bwMode="auto">
          <a:xfrm flipH="1">
            <a:off x="2382516" y="5390226"/>
            <a:ext cx="457200" cy="51342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10" name="Line 27"/>
          <p:cNvSpPr>
            <a:spLocks noChangeShapeType="1"/>
          </p:cNvSpPr>
          <p:nvPr/>
        </p:nvSpPr>
        <p:spPr bwMode="auto">
          <a:xfrm flipH="1">
            <a:off x="7183116" y="3180427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11" name="Text Box 29"/>
          <p:cNvSpPr txBox="1">
            <a:spLocks noChangeArrowheads="1"/>
          </p:cNvSpPr>
          <p:nvPr/>
        </p:nvSpPr>
        <p:spPr bwMode="auto">
          <a:xfrm rot="-3097374">
            <a:off x="4789484" y="2490921"/>
            <a:ext cx="98616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dirty="0">
                <a:latin typeface="Arial Narrow" pitchFamily="34" charset="0"/>
              </a:rPr>
              <a:t>length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12" name="Line 30"/>
          <p:cNvSpPr>
            <a:spLocks noChangeShapeType="1"/>
          </p:cNvSpPr>
          <p:nvPr/>
        </p:nvSpPr>
        <p:spPr bwMode="auto">
          <a:xfrm flipV="1">
            <a:off x="4516116" y="3104227"/>
            <a:ext cx="533400" cy="6541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13" name="Line 4"/>
          <p:cNvSpPr>
            <a:spLocks noChangeShapeType="1"/>
          </p:cNvSpPr>
          <p:nvPr/>
        </p:nvSpPr>
        <p:spPr bwMode="auto">
          <a:xfrm>
            <a:off x="4516117" y="4431280"/>
            <a:ext cx="1295399" cy="14923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14" name="Line 5"/>
          <p:cNvSpPr>
            <a:spLocks noChangeShapeType="1"/>
          </p:cNvSpPr>
          <p:nvPr/>
        </p:nvSpPr>
        <p:spPr bwMode="auto">
          <a:xfrm flipH="1">
            <a:off x="2534916" y="4431280"/>
            <a:ext cx="1219200" cy="14923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15" name="Text Box 9"/>
          <p:cNvSpPr txBox="1">
            <a:spLocks noChangeArrowheads="1"/>
          </p:cNvSpPr>
          <p:nvPr/>
        </p:nvSpPr>
        <p:spPr bwMode="auto">
          <a:xfrm>
            <a:off x="1925316" y="5923627"/>
            <a:ext cx="10668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2800" dirty="0">
                <a:latin typeface="Arial Narrow" pitchFamily="34" charset="0"/>
              </a:rPr>
              <a:t>PRINT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/>
        </p:nvSpPr>
        <p:spPr bwMode="auto">
          <a:xfrm>
            <a:off x="5278116" y="5923627"/>
            <a:ext cx="10668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2800" dirty="0">
                <a:latin typeface="Arial Narrow" pitchFamily="34" charset="0"/>
              </a:rPr>
              <a:t>READ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17" name="Text Box 20"/>
          <p:cNvSpPr txBox="1">
            <a:spLocks noChangeArrowheads="1"/>
          </p:cNvSpPr>
          <p:nvPr/>
        </p:nvSpPr>
        <p:spPr bwMode="auto">
          <a:xfrm rot="3103741">
            <a:off x="4856410" y="4783342"/>
            <a:ext cx="98616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dirty="0">
                <a:latin typeface="Arial Narrow" pitchFamily="34" charset="0"/>
              </a:rPr>
              <a:t>length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18" name="Line 23"/>
          <p:cNvSpPr>
            <a:spLocks noChangeShapeType="1"/>
          </p:cNvSpPr>
          <p:nvPr/>
        </p:nvSpPr>
        <p:spPr bwMode="auto">
          <a:xfrm flipH="1" flipV="1">
            <a:off x="5582916" y="5390227"/>
            <a:ext cx="3810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9164316" y="3866227"/>
            <a:ext cx="10668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en-GB" sz="2800" dirty="0">
                <a:latin typeface="Arial Narrow" pitchFamily="34" charset="0"/>
              </a:rPr>
              <a:t>PRINT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20" name="Line 4"/>
          <p:cNvSpPr>
            <a:spLocks noChangeShapeType="1"/>
          </p:cNvSpPr>
          <p:nvPr/>
        </p:nvSpPr>
        <p:spPr bwMode="auto">
          <a:xfrm>
            <a:off x="8402317" y="2113627"/>
            <a:ext cx="1295399" cy="175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 rot="3103741">
            <a:off x="8244435" y="2491089"/>
            <a:ext cx="77296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dirty="0">
                <a:latin typeface="Arial Narrow" pitchFamily="34" charset="0"/>
              </a:rPr>
              <a:t>area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22" name="Line 21"/>
          <p:cNvSpPr>
            <a:spLocks noChangeShapeType="1"/>
          </p:cNvSpPr>
          <p:nvPr/>
        </p:nvSpPr>
        <p:spPr bwMode="auto">
          <a:xfrm>
            <a:off x="8859516" y="3072574"/>
            <a:ext cx="5334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23" name="Text Box 16"/>
          <p:cNvSpPr txBox="1">
            <a:spLocks noChangeArrowheads="1"/>
          </p:cNvSpPr>
          <p:nvPr/>
        </p:nvSpPr>
        <p:spPr bwMode="auto">
          <a:xfrm rot="5400000">
            <a:off x="6345021" y="2491411"/>
            <a:ext cx="87235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dirty="0">
                <a:latin typeface="Arial Narrow" pitchFamily="34" charset="0"/>
              </a:rPr>
              <a:t>width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24" name="Text Box 19"/>
          <p:cNvSpPr txBox="1">
            <a:spLocks noChangeArrowheads="1"/>
          </p:cNvSpPr>
          <p:nvPr/>
        </p:nvSpPr>
        <p:spPr bwMode="auto">
          <a:xfrm rot="5400000">
            <a:off x="6738565" y="2518398"/>
            <a:ext cx="98616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dirty="0">
                <a:latin typeface="Arial Narrow" pitchFamily="34" charset="0"/>
              </a:rPr>
              <a:t>height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25" name="Text Box 20"/>
          <p:cNvSpPr txBox="1">
            <a:spLocks noChangeArrowheads="1"/>
          </p:cNvSpPr>
          <p:nvPr/>
        </p:nvSpPr>
        <p:spPr bwMode="auto">
          <a:xfrm rot="5400000">
            <a:off x="7403999" y="2581030"/>
            <a:ext cx="77296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sz="2800" dirty="0">
                <a:latin typeface="Arial Narrow" pitchFamily="34" charset="0"/>
              </a:rPr>
              <a:t>area</a:t>
            </a:r>
            <a:endParaRPr lang="en-AU" sz="2800" dirty="0">
              <a:latin typeface="Arial Narrow" pitchFamily="34" charset="0"/>
            </a:endParaRPr>
          </a:p>
        </p:txBody>
      </p:sp>
      <p:sp>
        <p:nvSpPr>
          <p:cNvPr id="26" name="Line 27"/>
          <p:cNvSpPr>
            <a:spLocks noChangeShapeType="1"/>
          </p:cNvSpPr>
          <p:nvPr/>
        </p:nvSpPr>
        <p:spPr bwMode="auto">
          <a:xfrm flipH="1" flipV="1">
            <a:off x="7716516" y="3180427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27" name="Line 27"/>
          <p:cNvSpPr>
            <a:spLocks noChangeShapeType="1"/>
          </p:cNvSpPr>
          <p:nvPr/>
        </p:nvSpPr>
        <p:spPr bwMode="auto">
          <a:xfrm flipH="1">
            <a:off x="6725916" y="3180427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ffectLst/>
        </p:spPr>
        <p:txBody>
          <a:bodyPr/>
          <a:lstStyle/>
          <a:p>
            <a:endParaRPr lang="en-AU"/>
          </a:p>
        </p:txBody>
      </p:sp>
      <p:sp>
        <p:nvSpPr>
          <p:cNvPr id="28" name="Rounded Rectangular Callout 27"/>
          <p:cNvSpPr/>
          <p:nvPr/>
        </p:nvSpPr>
        <p:spPr>
          <a:xfrm>
            <a:off x="7868916" y="5390226"/>
            <a:ext cx="2362200" cy="1295401"/>
          </a:xfrm>
          <a:prstGeom prst="wedgeRoundRectCallout">
            <a:avLst>
              <a:gd name="adj1" fmla="val 24009"/>
              <a:gd name="adj2" fmla="val -107331"/>
              <a:gd name="adj3" fmla="val 16667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Only need to diagram 1 PRINT</a:t>
            </a:r>
          </a:p>
        </p:txBody>
      </p:sp>
      <p:sp>
        <p:nvSpPr>
          <p:cNvPr id="29" name="Rounded Rectangular Callout 28"/>
          <p:cNvSpPr/>
          <p:nvPr/>
        </p:nvSpPr>
        <p:spPr>
          <a:xfrm>
            <a:off x="401316" y="1580228"/>
            <a:ext cx="2479171" cy="1575270"/>
          </a:xfrm>
          <a:prstGeom prst="wedgeRoundRectCallout">
            <a:avLst>
              <a:gd name="adj1" fmla="val 131323"/>
              <a:gd name="adj2" fmla="val 23362"/>
              <a:gd name="adj3" fmla="val 16667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This just represents the value coming from the module</a:t>
            </a:r>
          </a:p>
        </p:txBody>
      </p:sp>
      <p:pic>
        <p:nvPicPr>
          <p:cNvPr id="3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C0327E3-FEA0-4CEE-9FFC-DC948C7A52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953500" y="800345"/>
            <a:ext cx="609600" cy="609600"/>
          </a:xfrm>
          <a:prstGeom prst="rect">
            <a:avLst/>
          </a:prstGeom>
        </p:spPr>
      </p:pic>
      <p:pic>
        <p:nvPicPr>
          <p:cNvPr id="3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91CAFCE-19F0-4905-98D7-81FF7F90F45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46580" y="53140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80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28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89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528637" y="961946"/>
            <a:ext cx="8229600" cy="796579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Repetition Concept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419100" y="1581970"/>
            <a:ext cx="8448675" cy="35996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2800" dirty="0">
                <a:solidFill>
                  <a:schemeClr val="tx1"/>
                </a:solidFill>
              </a:rPr>
              <a:t>A repetition statement is used to </a:t>
            </a:r>
            <a:br>
              <a:rPr lang="en-GB" sz="2800" dirty="0">
                <a:solidFill>
                  <a:schemeClr val="tx1"/>
                </a:solidFill>
              </a:rPr>
            </a:br>
            <a:r>
              <a:rPr lang="en-GB" sz="2800" b="1" dirty="0">
                <a:solidFill>
                  <a:schemeClr val="tx1"/>
                </a:solidFill>
              </a:rPr>
              <a:t>continually evaluate one group of statements</a:t>
            </a:r>
          </a:p>
          <a:p>
            <a:pPr fontAlgn="auto">
              <a:spcAft>
                <a:spcPts val="0"/>
              </a:spcAft>
            </a:pPr>
            <a:endParaRPr lang="en-GB" sz="2800" b="1" dirty="0">
              <a:solidFill>
                <a:schemeClr val="tx1"/>
              </a:solidFill>
            </a:endParaRPr>
          </a:p>
          <a:p>
            <a:pPr fontAlgn="auto">
              <a:spcAft>
                <a:spcPts val="0"/>
              </a:spcAft>
            </a:pPr>
            <a:r>
              <a:rPr lang="en-GB" sz="2800" dirty="0">
                <a:solidFill>
                  <a:schemeClr val="tx1"/>
                </a:solidFill>
              </a:rPr>
              <a:t>The value of an </a:t>
            </a:r>
            <a:r>
              <a:rPr lang="en-GB" sz="2800" b="1" dirty="0">
                <a:solidFill>
                  <a:srgbClr val="FF0000"/>
                </a:solidFill>
              </a:rPr>
              <a:t>explicit Boolean expression </a:t>
            </a:r>
            <a:r>
              <a:rPr lang="en-GB" sz="2800" dirty="0">
                <a:solidFill>
                  <a:schemeClr val="tx1"/>
                </a:solidFill>
              </a:rPr>
              <a:t>is used to either:</a:t>
            </a:r>
          </a:p>
          <a:p>
            <a:pPr marL="914400" lvl="1" indent="-4572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rgbClr val="FF0000"/>
                </a:solidFill>
              </a:rPr>
              <a:t>Terminate</a:t>
            </a:r>
            <a:r>
              <a:rPr lang="en-GB" sz="2800" dirty="0">
                <a:solidFill>
                  <a:srgbClr val="FF0000"/>
                </a:solidFill>
              </a:rPr>
              <a:t> </a:t>
            </a:r>
            <a:r>
              <a:rPr lang="en-GB" sz="2800" dirty="0">
                <a:solidFill>
                  <a:schemeClr val="tx1"/>
                </a:solidFill>
              </a:rPr>
              <a:t>the continual evaluation (stop the loop)</a:t>
            </a:r>
          </a:p>
          <a:p>
            <a:pPr marL="914400" lvl="1" indent="-457200" fontAlgn="auto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rgbClr val="FF0000"/>
                </a:solidFill>
              </a:rPr>
              <a:t>Evaluate</a:t>
            </a:r>
            <a:r>
              <a:rPr lang="en-GB" sz="2800" dirty="0">
                <a:solidFill>
                  <a:srgbClr val="FF0000"/>
                </a:solidFill>
              </a:rPr>
              <a:t> </a:t>
            </a:r>
            <a:r>
              <a:rPr lang="en-GB" sz="2800" dirty="0">
                <a:solidFill>
                  <a:schemeClr val="tx1"/>
                </a:solidFill>
              </a:rPr>
              <a:t>the group one more time</a:t>
            </a:r>
          </a:p>
        </p:txBody>
      </p:sp>
      <p:pic>
        <p:nvPicPr>
          <p:cNvPr id="10" name="Picture 2" descr="http://prolifiq.com/wp-content/uploads/2014/01/Closed-loop-marketing-blo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900" y="685800"/>
            <a:ext cx="1923893" cy="192389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/>
          <p:cNvSpPr/>
          <p:nvPr/>
        </p:nvSpPr>
        <p:spPr>
          <a:xfrm>
            <a:off x="3162300" y="5486400"/>
            <a:ext cx="7015241" cy="99060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"Something that is explicit is expressed or shown clearly and openly, without any attempt to hide anything"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E6FE6D1-C20F-4A01-BF61-C791BD1447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9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Callout 1"/>
          <p:cNvSpPr/>
          <p:nvPr/>
        </p:nvSpPr>
        <p:spPr>
          <a:xfrm>
            <a:off x="2095500" y="76200"/>
            <a:ext cx="6560819" cy="5867400"/>
          </a:xfrm>
          <a:prstGeom prst="cloudCallout">
            <a:avLst>
              <a:gd name="adj1" fmla="val -57095"/>
              <a:gd name="adj2" fmla="val 43248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sz="3600" dirty="0">
                <a:latin typeface="Arial Narrow" pitchFamily="34" charset="0"/>
              </a:rPr>
              <a:t>	Let’s take a look at the following repetition statements!</a:t>
            </a:r>
          </a:p>
          <a:p>
            <a:pPr algn="ctr"/>
            <a:endParaRPr lang="en-AU" b="1" dirty="0">
              <a:latin typeface="Arial Narrow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DOWHILE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REPEAT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DO Statement</a:t>
            </a:r>
          </a:p>
          <a:p>
            <a:endParaRPr lang="en-GB" dirty="0"/>
          </a:p>
          <a:p>
            <a:pPr lvl="1" algn="just">
              <a:spcBef>
                <a:spcPts val="1300"/>
              </a:spcBef>
            </a:pPr>
            <a:r>
              <a:rPr lang="en-GB" dirty="0">
                <a:solidFill>
                  <a:srgbClr val="00B050"/>
                </a:solidFill>
              </a:rPr>
              <a:t>	</a:t>
            </a:r>
            <a:endParaRPr lang="en-AU" dirty="0"/>
          </a:p>
          <a:p>
            <a:pPr algn="ctr"/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845" y="4800600"/>
            <a:ext cx="2377137" cy="18351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46025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ChangeArrowheads="1"/>
          </p:cNvSpPr>
          <p:nvPr/>
        </p:nvSpPr>
        <p:spPr bwMode="auto">
          <a:xfrm>
            <a:off x="2333625" y="3352799"/>
            <a:ext cx="2133600" cy="533400"/>
          </a:xfrm>
          <a:prstGeom prst="rect">
            <a:avLst/>
          </a:prstGeom>
          <a:solidFill>
            <a:srgbClr val="00FF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3476624" y="2743199"/>
            <a:ext cx="3343275" cy="533400"/>
          </a:xfrm>
          <a:prstGeom prst="rect">
            <a:avLst/>
          </a:prstGeom>
          <a:solidFill>
            <a:srgbClr val="00FF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638175" y="990601"/>
            <a:ext cx="8229600" cy="1143000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DOWHILE Statement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5381625" y="3428999"/>
            <a:ext cx="3581400" cy="101566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green block is executed after the blue block, but only when the blue block has a </a:t>
            </a:r>
            <a:r>
              <a:rPr lang="en-AU" sz="2000" b="1" dirty="0"/>
              <a:t>TRUE</a:t>
            </a:r>
            <a:r>
              <a:rPr lang="en-AU" sz="2000" dirty="0"/>
              <a:t> value.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5381625" y="2285999"/>
            <a:ext cx="3581400" cy="40011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The blue block is executed first.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3476625" y="4699336"/>
            <a:ext cx="5562600" cy="70788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AU" sz="2000" dirty="0"/>
              <a:t>After executing the last statement in the green block, we restart back at the blue block. 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5400000">
            <a:off x="4886325" y="2247899"/>
            <a:ext cx="685800" cy="1588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rot="10800000">
            <a:off x="5229225" y="1904999"/>
            <a:ext cx="3810000" cy="1588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5400000">
            <a:off x="7706520" y="3239293"/>
            <a:ext cx="2665411" cy="1588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0800000">
            <a:off x="3857625" y="4571999"/>
            <a:ext cx="5181600" cy="1588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 flipH="1" flipV="1">
            <a:off x="3553619" y="4266405"/>
            <a:ext cx="608806" cy="794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723900" y="2133601"/>
            <a:ext cx="7696199" cy="2971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Format 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DOWHILE  Boolean expression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       statements</a:t>
            </a:r>
          </a:p>
          <a:p>
            <a:pPr fontAlgn="auto">
              <a:spcAft>
                <a:spcPts val="0"/>
              </a:spcAft>
            </a:pPr>
            <a:r>
              <a:rPr lang="en-GB" sz="3200" dirty="0">
                <a:solidFill>
                  <a:schemeClr val="tx1"/>
                </a:solidFill>
              </a:rPr>
              <a:t>	ENDDO</a:t>
            </a:r>
          </a:p>
          <a:p>
            <a:pPr fontAlgn="auto">
              <a:spcAft>
                <a:spcPts val="0"/>
              </a:spcAft>
            </a:pPr>
            <a:endParaRPr lang="en-GB" dirty="0"/>
          </a:p>
          <a:p>
            <a:pPr fontAlgn="auto">
              <a:spcAft>
                <a:spcPts val="0"/>
              </a:spcAft>
            </a:pPr>
            <a:endParaRPr lang="en-GB" dirty="0"/>
          </a:p>
        </p:txBody>
      </p:sp>
      <p:pic>
        <p:nvPicPr>
          <p:cNvPr id="1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57E8F32-17BC-42FC-B56A-8044E695CB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450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5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"/>
          <p:cNvSpPr txBox="1">
            <a:spLocks noChangeArrowheads="1"/>
          </p:cNvSpPr>
          <p:nvPr/>
        </p:nvSpPr>
        <p:spPr>
          <a:xfrm>
            <a:off x="1034721" y="1143000"/>
            <a:ext cx="2946158" cy="42850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400" dirty="0">
                <a:solidFill>
                  <a:schemeClr val="tx1"/>
                </a:solidFill>
              </a:rPr>
              <a:t>age = 21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400" dirty="0">
                <a:solidFill>
                  <a:schemeClr val="tx1"/>
                </a:solidFill>
              </a:rPr>
              <a:t>IF age &gt;= 18 THEN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PRINT “voter”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400" dirty="0">
                <a:solidFill>
                  <a:schemeClr val="tx1"/>
                </a:solidFill>
              </a:rPr>
              <a:t>ENDIF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1100" dirty="0">
                <a:solidFill>
                  <a:schemeClr val="tx1"/>
                </a:solidFill>
              </a:rPr>
              <a:t>	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400" dirty="0">
                <a:solidFill>
                  <a:schemeClr val="tx1"/>
                </a:solidFill>
              </a:rPr>
              <a:t>DOWHILE age &gt;= 18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PRINT age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400" dirty="0">
                <a:solidFill>
                  <a:schemeClr val="tx1"/>
                </a:solidFill>
              </a:rPr>
              <a:t>	age = age - 1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400" dirty="0">
                <a:solidFill>
                  <a:schemeClr val="tx1"/>
                </a:solidFill>
              </a:rPr>
              <a:t>ENDDO</a:t>
            </a:r>
          </a:p>
          <a:p>
            <a:pPr fontAlgn="auto">
              <a:spcAft>
                <a:spcPts val="0"/>
              </a:spcAft>
              <a:tabLst>
                <a:tab pos="361950" algn="l"/>
                <a:tab pos="722313" algn="l"/>
              </a:tabLst>
            </a:pPr>
            <a:r>
              <a:rPr lang="en-GB" sz="2400" dirty="0">
                <a:solidFill>
                  <a:schemeClr val="tx1"/>
                </a:solidFill>
              </a:rPr>
              <a:t>PRINT “Age is ”, age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257300" y="152400"/>
            <a:ext cx="8229600" cy="761999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GB" dirty="0">
                <a:solidFill>
                  <a:schemeClr val="tx1"/>
                </a:solidFill>
                <a:latin typeface="Arial Narrow" pitchFamily="34" charset="0"/>
              </a:rPr>
              <a:t>DOWHILE Statement - Example 1</a:t>
            </a:r>
            <a:endParaRPr lang="en-AU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6267450" y="6122987"/>
            <a:ext cx="2133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AU"/>
              <a:t>Page </a:t>
            </a:r>
            <a:fld id="{E14EBE8A-322D-416F-8548-C437B9B561E9}" type="slidenum">
              <a:rPr lang="en-AU" smtClean="0"/>
              <a:pPr>
                <a:defRPr/>
              </a:pPr>
              <a:t>8</a:t>
            </a:fld>
            <a:endParaRPr lang="en-AU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7609096"/>
              </p:ext>
            </p:extLst>
          </p:nvPr>
        </p:nvGraphicFramePr>
        <p:xfrm>
          <a:off x="5695950" y="1020762"/>
          <a:ext cx="3279458" cy="5699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90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49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13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2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0854">
                <a:tc>
                  <a:txBody>
                    <a:bodyPr/>
                    <a:lstStyle/>
                    <a:p>
                      <a:pPr algn="ctr"/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400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assignment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IF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voter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DOWHILE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Decrement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DOWHILE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Decrement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DOWHILE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Decrement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DOWHILE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Decrement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DOWHILE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93039">
                <a:tc>
                  <a:txBody>
                    <a:bodyPr/>
                    <a:lstStyle/>
                    <a:p>
                      <a:pPr algn="l"/>
                      <a:r>
                        <a:rPr lang="en-AU" sz="1400" dirty="0"/>
                        <a:t>PRINT…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Age is 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cxnSp>
        <p:nvCxnSpPr>
          <p:cNvPr id="6" name="Straight Arrow Connector 5"/>
          <p:cNvCxnSpPr/>
          <p:nvPr/>
        </p:nvCxnSpPr>
        <p:spPr>
          <a:xfrm flipH="1">
            <a:off x="2647950" y="1477962"/>
            <a:ext cx="2971800" cy="0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790950" y="1933602"/>
            <a:ext cx="1828800" cy="1560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3409950" y="2286044"/>
            <a:ext cx="2209800" cy="30118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3695700" y="2544763"/>
            <a:ext cx="1924050" cy="836933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3077118" y="2887977"/>
            <a:ext cx="2531610" cy="998328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077118" y="3197138"/>
            <a:ext cx="2592042" cy="1177644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3695700" y="3285360"/>
            <a:ext cx="1899034" cy="113011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2933700" y="3617940"/>
            <a:ext cx="2648238" cy="292956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3050327" y="4101115"/>
            <a:ext cx="2607811" cy="319615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695700" y="3441221"/>
            <a:ext cx="1868470" cy="746601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619498" y="3578138"/>
            <a:ext cx="1953557" cy="902963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3162300" y="4187822"/>
            <a:ext cx="2457452" cy="642941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162298" y="4347866"/>
            <a:ext cx="2457452" cy="787696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3516202" y="3647992"/>
            <a:ext cx="2073561" cy="1716172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3112890" y="4070940"/>
            <a:ext cx="2479360" cy="1617866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3104007" y="4420730"/>
            <a:ext cx="2488241" cy="1553034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3619498" y="5295606"/>
            <a:ext cx="2027423" cy="1219154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6"/>
          <p:cNvSpPr>
            <a:spLocks noChangeArrowheads="1"/>
          </p:cNvSpPr>
          <p:nvPr/>
        </p:nvSpPr>
        <p:spPr bwMode="auto">
          <a:xfrm>
            <a:off x="6762749" y="1524000"/>
            <a:ext cx="524677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4" name="Rectangle 6"/>
          <p:cNvSpPr>
            <a:spLocks noChangeArrowheads="1"/>
          </p:cNvSpPr>
          <p:nvPr/>
        </p:nvSpPr>
        <p:spPr bwMode="auto">
          <a:xfrm>
            <a:off x="8101170" y="2115614"/>
            <a:ext cx="787016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5" name="Rectangle 6"/>
          <p:cNvSpPr>
            <a:spLocks noChangeArrowheads="1"/>
          </p:cNvSpPr>
          <p:nvPr/>
        </p:nvSpPr>
        <p:spPr bwMode="auto">
          <a:xfrm>
            <a:off x="8101170" y="2715569"/>
            <a:ext cx="787016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6" name="Rectangle 6"/>
          <p:cNvSpPr>
            <a:spLocks noChangeArrowheads="1"/>
          </p:cNvSpPr>
          <p:nvPr/>
        </p:nvSpPr>
        <p:spPr bwMode="auto">
          <a:xfrm>
            <a:off x="8131734" y="3647992"/>
            <a:ext cx="787016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7" name="Rectangle 6"/>
          <p:cNvSpPr>
            <a:spLocks noChangeArrowheads="1"/>
          </p:cNvSpPr>
          <p:nvPr/>
        </p:nvSpPr>
        <p:spPr bwMode="auto">
          <a:xfrm>
            <a:off x="8149633" y="4565282"/>
            <a:ext cx="787016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8" name="Rectangle 6"/>
          <p:cNvSpPr>
            <a:spLocks noChangeArrowheads="1"/>
          </p:cNvSpPr>
          <p:nvPr/>
        </p:nvSpPr>
        <p:spPr bwMode="auto">
          <a:xfrm>
            <a:off x="8149633" y="5447602"/>
            <a:ext cx="787016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9" name="Rectangle 6"/>
          <p:cNvSpPr>
            <a:spLocks noChangeArrowheads="1"/>
          </p:cNvSpPr>
          <p:nvPr/>
        </p:nvSpPr>
        <p:spPr bwMode="auto">
          <a:xfrm>
            <a:off x="8166484" y="6384131"/>
            <a:ext cx="787016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0" name="Rectangle 6"/>
          <p:cNvSpPr>
            <a:spLocks noChangeArrowheads="1"/>
          </p:cNvSpPr>
          <p:nvPr/>
        </p:nvSpPr>
        <p:spPr bwMode="auto">
          <a:xfrm>
            <a:off x="7219950" y="1840959"/>
            <a:ext cx="699570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1" name="Rectangle 6"/>
          <p:cNvSpPr>
            <a:spLocks noChangeArrowheads="1"/>
          </p:cNvSpPr>
          <p:nvPr/>
        </p:nvSpPr>
        <p:spPr bwMode="auto">
          <a:xfrm>
            <a:off x="7219950" y="2417067"/>
            <a:ext cx="699570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7219950" y="3315404"/>
            <a:ext cx="699570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3" name="Rectangle 6"/>
          <p:cNvSpPr>
            <a:spLocks noChangeArrowheads="1"/>
          </p:cNvSpPr>
          <p:nvPr/>
        </p:nvSpPr>
        <p:spPr bwMode="auto">
          <a:xfrm>
            <a:off x="7219950" y="4230320"/>
            <a:ext cx="699570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4" name="Rectangle 6"/>
          <p:cNvSpPr>
            <a:spLocks noChangeArrowheads="1"/>
          </p:cNvSpPr>
          <p:nvPr/>
        </p:nvSpPr>
        <p:spPr bwMode="auto">
          <a:xfrm>
            <a:off x="7258207" y="5151331"/>
            <a:ext cx="699570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5" name="Rectangle 6"/>
          <p:cNvSpPr>
            <a:spLocks noChangeArrowheads="1"/>
          </p:cNvSpPr>
          <p:nvPr/>
        </p:nvSpPr>
        <p:spPr bwMode="auto">
          <a:xfrm>
            <a:off x="7258207" y="6066247"/>
            <a:ext cx="699570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6" name="Rectangle 6"/>
          <p:cNvSpPr>
            <a:spLocks noChangeArrowheads="1"/>
          </p:cNvSpPr>
          <p:nvPr/>
        </p:nvSpPr>
        <p:spPr bwMode="auto">
          <a:xfrm>
            <a:off x="6778136" y="3033504"/>
            <a:ext cx="524677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7" name="Rectangle 6"/>
          <p:cNvSpPr>
            <a:spLocks noChangeArrowheads="1"/>
          </p:cNvSpPr>
          <p:nvPr/>
        </p:nvSpPr>
        <p:spPr bwMode="auto">
          <a:xfrm>
            <a:off x="6798756" y="3950905"/>
            <a:ext cx="524677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8" name="Rectangle 6"/>
          <p:cNvSpPr>
            <a:spLocks noChangeArrowheads="1"/>
          </p:cNvSpPr>
          <p:nvPr/>
        </p:nvSpPr>
        <p:spPr bwMode="auto">
          <a:xfrm>
            <a:off x="6780727" y="4865821"/>
            <a:ext cx="524677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9" name="Rectangle 6"/>
          <p:cNvSpPr>
            <a:spLocks noChangeArrowheads="1"/>
          </p:cNvSpPr>
          <p:nvPr/>
        </p:nvSpPr>
        <p:spPr bwMode="auto">
          <a:xfrm>
            <a:off x="6783396" y="5757478"/>
            <a:ext cx="524677" cy="33496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3580739" y="3650366"/>
            <a:ext cx="2018507" cy="2549811"/>
          </a:xfrm>
          <a:prstGeom prst="straightConnector1">
            <a:avLst/>
          </a:prstGeom>
          <a:ln w="31750">
            <a:solidFill>
              <a:srgbClr val="00B0F0"/>
            </a:solidFill>
            <a:headEnd type="stealth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BD6B47-70D2-4A42-988F-04877CF8BA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825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0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7" dur="650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/>
          <p:cNvSpPr>
            <a:spLocks noGrp="1" noChangeArrowheads="1"/>
          </p:cNvSpPr>
          <p:nvPr>
            <p:ph type="title"/>
          </p:nvPr>
        </p:nvSpPr>
        <p:spPr>
          <a:xfrm>
            <a:off x="647700" y="1098579"/>
            <a:ext cx="8933243" cy="763525"/>
          </a:xfrm>
        </p:spPr>
        <p:txBody>
          <a:bodyPr/>
          <a:lstStyle/>
          <a:p>
            <a:r>
              <a:rPr lang="en-GB" dirty="0">
                <a:latin typeface="Arial Narrow" pitchFamily="34" charset="0"/>
              </a:rPr>
              <a:t>DOWHILE Statement - Example 2a</a:t>
            </a:r>
            <a:endParaRPr lang="en-AU" dirty="0">
              <a:latin typeface="Arial Narrow" pitchFamily="34" charset="0"/>
            </a:endParaRPr>
          </a:p>
        </p:txBody>
      </p:sp>
      <p:sp>
        <p:nvSpPr>
          <p:cNvPr id="174083" name="Rectangle 3"/>
          <p:cNvSpPr>
            <a:spLocks noGrp="1" noChangeArrowheads="1"/>
          </p:cNvSpPr>
          <p:nvPr>
            <p:ph idx="1"/>
          </p:nvPr>
        </p:nvSpPr>
        <p:spPr>
          <a:xfrm>
            <a:off x="1485900" y="1913068"/>
            <a:ext cx="4924423" cy="4517895"/>
          </a:xfrm>
        </p:spPr>
        <p:txBody>
          <a:bodyPr/>
          <a:lstStyle/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sz="2800" dirty="0"/>
              <a:t>age = 13</a:t>
            </a:r>
            <a:endParaRPr lang="en-GB" sz="2800" u="sng" dirty="0"/>
          </a:p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sz="2800" dirty="0"/>
              <a:t>DOWHILE age &gt;= 13 AND age &lt;= 19</a:t>
            </a:r>
          </a:p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sz="2800" dirty="0"/>
              <a:t>	PRINT age</a:t>
            </a:r>
          </a:p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sz="2800" dirty="0"/>
              <a:t>	age = age + 1</a:t>
            </a:r>
          </a:p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sz="2800" dirty="0"/>
              <a:t>ENDDO</a:t>
            </a:r>
          </a:p>
          <a:p>
            <a:pPr marL="0" indent="0">
              <a:buNone/>
              <a:tabLst>
                <a:tab pos="361950" algn="l"/>
                <a:tab pos="722313" algn="l"/>
              </a:tabLst>
            </a:pPr>
            <a:r>
              <a:rPr lang="en-GB" sz="2800" dirty="0"/>
              <a:t>PRINT “end”</a:t>
            </a:r>
            <a:br>
              <a:rPr lang="en-GB" sz="2800" dirty="0"/>
            </a:br>
            <a:endParaRPr lang="en-GB" sz="2800" dirty="0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1485899" y="1913068"/>
            <a:ext cx="1381125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867024" y="2464189"/>
            <a:ext cx="373380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781174" y="3011406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781173" y="3517302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2867024" y="2464189"/>
            <a:ext cx="373380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781174" y="3011406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781173" y="3517302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867024" y="2438400"/>
            <a:ext cx="373380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781174" y="2985617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781173" y="3491513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2853733" y="2464981"/>
            <a:ext cx="373380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767883" y="3012198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767882" y="3518094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2853733" y="2467518"/>
            <a:ext cx="373380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767883" y="3014735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767882" y="3520631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2853733" y="2467518"/>
            <a:ext cx="373380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1767883" y="3014735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1767882" y="3520631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2853733" y="2460155"/>
            <a:ext cx="373380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1767883" y="3007372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1767882" y="3513268"/>
            <a:ext cx="238125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28" name="Rectangle 3"/>
          <p:cNvSpPr txBox="1">
            <a:spLocks noChangeArrowheads="1"/>
          </p:cNvSpPr>
          <p:nvPr/>
        </p:nvSpPr>
        <p:spPr bwMode="auto">
          <a:xfrm>
            <a:off x="8429625" y="1905000"/>
            <a:ext cx="16002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tabLst>
                <a:tab pos="361950" algn="l"/>
                <a:tab pos="722313" algn="l"/>
              </a:tabLst>
            </a:pPr>
            <a:r>
              <a:rPr lang="en-GB" sz="2800" b="1" u="sng" kern="0" dirty="0"/>
              <a:t>output</a:t>
            </a:r>
          </a:p>
          <a:p>
            <a:pPr marL="0" indent="0" algn="ctr">
              <a:buFontTx/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13</a:t>
            </a:r>
          </a:p>
          <a:p>
            <a:pPr marL="0" indent="0" algn="ctr">
              <a:buFontTx/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14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15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16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17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18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19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end</a:t>
            </a:r>
          </a:p>
        </p:txBody>
      </p:sp>
      <p:sp>
        <p:nvSpPr>
          <p:cNvPr id="29" name="Rectangle 28"/>
          <p:cNvSpPr>
            <a:spLocks noChangeArrowheads="1"/>
          </p:cNvSpPr>
          <p:nvPr/>
        </p:nvSpPr>
        <p:spPr bwMode="auto">
          <a:xfrm>
            <a:off x="2860378" y="2431076"/>
            <a:ext cx="3733801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sp>
        <p:nvSpPr>
          <p:cNvPr id="38" name="Rectangle 3"/>
          <p:cNvSpPr txBox="1">
            <a:spLocks noChangeArrowheads="1"/>
          </p:cNvSpPr>
          <p:nvPr/>
        </p:nvSpPr>
        <p:spPr bwMode="auto">
          <a:xfrm>
            <a:off x="6905625" y="1905000"/>
            <a:ext cx="112395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2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2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2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tabLst>
                <a:tab pos="361950" algn="l"/>
                <a:tab pos="722313" algn="l"/>
              </a:tabLst>
            </a:pPr>
            <a:r>
              <a:rPr lang="en-GB" sz="2800" b="1" u="sng" kern="0" dirty="0"/>
              <a:t>age</a:t>
            </a:r>
          </a:p>
          <a:p>
            <a:pPr marL="0" indent="0" algn="ctr">
              <a:buFontTx/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13</a:t>
            </a:r>
          </a:p>
          <a:p>
            <a:pPr marL="0" indent="0" algn="ctr">
              <a:buFontTx/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14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15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16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17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18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19</a:t>
            </a:r>
          </a:p>
          <a:p>
            <a:pPr marL="0" indent="0" algn="ctr">
              <a:buNone/>
              <a:tabLst>
                <a:tab pos="361950" algn="l"/>
                <a:tab pos="722313" algn="l"/>
              </a:tabLst>
            </a:pPr>
            <a:r>
              <a:rPr lang="en-GB" sz="2800" kern="0" dirty="0"/>
              <a:t>20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H="1" flipV="1">
            <a:off x="7134225" y="2590800"/>
            <a:ext cx="685800" cy="152400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7134225" y="3124200"/>
            <a:ext cx="685800" cy="152400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 flipV="1">
            <a:off x="7134225" y="3657600"/>
            <a:ext cx="685800" cy="152400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7134225" y="4114800"/>
            <a:ext cx="685800" cy="152400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 flipV="1">
            <a:off x="7134225" y="4648200"/>
            <a:ext cx="685800" cy="152400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 flipV="1">
            <a:off x="7134225" y="5181600"/>
            <a:ext cx="685800" cy="152400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 flipV="1">
            <a:off x="7134225" y="5715000"/>
            <a:ext cx="685800" cy="152400"/>
          </a:xfrm>
          <a:prstGeom prst="straightConnector1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>
            <a:spLocks noChangeArrowheads="1"/>
          </p:cNvSpPr>
          <p:nvPr/>
        </p:nvSpPr>
        <p:spPr bwMode="auto">
          <a:xfrm>
            <a:off x="1495426" y="4427668"/>
            <a:ext cx="1866900" cy="525332"/>
          </a:xfrm>
          <a:prstGeom prst="rect">
            <a:avLst/>
          </a:prstGeom>
          <a:solidFill>
            <a:srgbClr val="00B0F0">
              <a:alpha val="5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/>
          </a:p>
        </p:txBody>
      </p:sp>
      <p:pic>
        <p:nvPicPr>
          <p:cNvPr id="3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2C8B220-B681-4244-A968-FD69F3F9AE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21743" y="59224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0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8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9" grpId="0" animBg="1"/>
      <p:bldP spid="49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DAC7570-24DF-4938-B4F8-0FAE1B9B389E}" vid="{F4B5AF5B-B6B9-480E-80BB-893A39F8C14F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23837</TotalTime>
  <Words>1692</Words>
  <Application>Microsoft Office PowerPoint</Application>
  <PresentationFormat>35mm Slides</PresentationFormat>
  <Paragraphs>602</Paragraphs>
  <Slides>47</Slides>
  <Notes>1</Notes>
  <HiddenSlides>0</HiddenSlides>
  <MMClips>35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Arial Narrow</vt:lpstr>
      <vt:lpstr>Calibri</vt:lpstr>
      <vt:lpstr>Times</vt:lpstr>
      <vt:lpstr>Custom Design</vt:lpstr>
      <vt:lpstr>Theme1</vt:lpstr>
      <vt:lpstr> SIT105 - Critical Thinking and Problem Solving for IT Class 08</vt:lpstr>
      <vt:lpstr>PowerPoint Presentation</vt:lpstr>
      <vt:lpstr>Quote</vt:lpstr>
      <vt:lpstr>Selection Concept – Reminder</vt:lpstr>
      <vt:lpstr>Repetition Concept</vt:lpstr>
      <vt:lpstr>PowerPoint Presentation</vt:lpstr>
      <vt:lpstr>DOWHILE Statement</vt:lpstr>
      <vt:lpstr>DOWHILE Statement - Example 1</vt:lpstr>
      <vt:lpstr>DOWHILE Statement - Example 2a</vt:lpstr>
      <vt:lpstr>DOWHILE Statement - Example 2b</vt:lpstr>
      <vt:lpstr>DOWHILE Statement - Example 3a</vt:lpstr>
      <vt:lpstr>DOWHILE Statement - Example 3b</vt:lpstr>
      <vt:lpstr>REPEAT Statement</vt:lpstr>
      <vt:lpstr>REPEAT Statement - Example 1</vt:lpstr>
      <vt:lpstr>REPEAT Statement - Example 2</vt:lpstr>
      <vt:lpstr>HEADS UP – “REPEAT” statement in C</vt:lpstr>
      <vt:lpstr>DO Statement</vt:lpstr>
      <vt:lpstr>DO Statement - Example 1a</vt:lpstr>
      <vt:lpstr>DO Statement - Example 1b</vt:lpstr>
      <vt:lpstr>DO Statement</vt:lpstr>
      <vt:lpstr>DO Statement - Example 2a</vt:lpstr>
      <vt:lpstr>DO Statement - Example 2b</vt:lpstr>
      <vt:lpstr>DO Statement</vt:lpstr>
      <vt:lpstr>DO Statement - Example 3</vt:lpstr>
      <vt:lpstr>DO Statement - Example 4 (version 1)</vt:lpstr>
      <vt:lpstr>DO Statement - Example 4 (version 2)</vt:lpstr>
      <vt:lpstr>DO Statement - Example 4 (version 4)</vt:lpstr>
      <vt:lpstr>DO Statement - Example 5</vt:lpstr>
      <vt:lpstr>HEADS UP – “DO” statement in C</vt:lpstr>
      <vt:lpstr>PowerPoint Presentation</vt:lpstr>
      <vt:lpstr>Top Down Method (Technique)</vt:lpstr>
      <vt:lpstr>PowerPoint Presentation</vt:lpstr>
      <vt:lpstr>Modular Programming?</vt:lpstr>
      <vt:lpstr>Module Example</vt:lpstr>
      <vt:lpstr>PowerPoint Presentation</vt:lpstr>
      <vt:lpstr>Benefits of Good Module Design</vt:lpstr>
      <vt:lpstr>PowerPoint Presentation</vt:lpstr>
      <vt:lpstr>The Main Module</vt:lpstr>
      <vt:lpstr>The Main Module (example)</vt:lpstr>
      <vt:lpstr>Module Execution</vt:lpstr>
      <vt:lpstr>Module Execution (example)</vt:lpstr>
      <vt:lpstr>Hierarchy Charts (Structure Charts )</vt:lpstr>
      <vt:lpstr>Hierarchy Charts</vt:lpstr>
      <vt:lpstr>Hierarchy Charts</vt:lpstr>
      <vt:lpstr>Hierarchy Charts</vt:lpstr>
      <vt:lpstr>Hierarchy Charts (example with data)</vt:lpstr>
      <vt:lpstr>Hierarchy Charts (example with data)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Deakin University</dc:creator>
  <cp:lastModifiedBy>Frank J</cp:lastModifiedBy>
  <cp:revision>262</cp:revision>
  <dcterms:created xsi:type="dcterms:W3CDTF">2003-03-18T04:51:25Z</dcterms:created>
  <dcterms:modified xsi:type="dcterms:W3CDTF">2020-05-13T15:48:38Z</dcterms:modified>
</cp:coreProperties>
</file>

<file path=docProps/thumbnail.jpeg>
</file>